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6"/>
  </p:notesMasterIdLst>
  <p:sldIdLst>
    <p:sldId id="256" r:id="rId5"/>
    <p:sldId id="257" r:id="rId6"/>
    <p:sldId id="273" r:id="rId7"/>
    <p:sldId id="293" r:id="rId8"/>
    <p:sldId id="274" r:id="rId9"/>
    <p:sldId id="294" r:id="rId10"/>
    <p:sldId id="262" r:id="rId11"/>
    <p:sldId id="258" r:id="rId12"/>
    <p:sldId id="261" r:id="rId13"/>
    <p:sldId id="276" r:id="rId14"/>
    <p:sldId id="278" r:id="rId15"/>
    <p:sldId id="279" r:id="rId16"/>
    <p:sldId id="280" r:id="rId17"/>
    <p:sldId id="281" r:id="rId18"/>
    <p:sldId id="282" r:id="rId19"/>
    <p:sldId id="283" r:id="rId20"/>
    <p:sldId id="285" r:id="rId21"/>
    <p:sldId id="277" r:id="rId22"/>
    <p:sldId id="286" r:id="rId23"/>
    <p:sldId id="287" r:id="rId24"/>
    <p:sldId id="288" r:id="rId25"/>
    <p:sldId id="259" r:id="rId26"/>
    <p:sldId id="289" r:id="rId27"/>
    <p:sldId id="275" r:id="rId28"/>
    <p:sldId id="265" r:id="rId29"/>
    <p:sldId id="290" r:id="rId30"/>
    <p:sldId id="291" r:id="rId31"/>
    <p:sldId id="292" r:id="rId32"/>
    <p:sldId id="264" r:id="rId33"/>
    <p:sldId id="268" r:id="rId34"/>
    <p:sldId id="270" r:id="rId35"/>
  </p:sldIdLst>
  <p:sldSz cx="18288000" cy="10287000"/>
  <p:notesSz cx="6858000" cy="9144000"/>
  <p:embeddedFontLst>
    <p:embeddedFont>
      <p:font typeface="Cabin Sketch" panose="020B0604020202020204" charset="0"/>
      <p:regular r:id="rId37"/>
    </p:embeddedFont>
    <p:embeddedFont>
      <p:font typeface="Caveat Brush" pitchFamily="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a:srgbClr val="DED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9B543-73FF-8724-2457-BF1943E00CEB}" v="988" dt="2025-04-22T20:53:25.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88"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ll, Kinlee" userId="S::kgn6088@utulsa.edu::f747c2f3-254a-4d61-83e3-bc00ccf9dc62" providerId="AD" clId="Web-{2C39B543-73FF-8724-2457-BF1943E00CEB}"/>
    <pc:docChg chg="addSld modSld">
      <pc:chgData name="Null, Kinlee" userId="S::kgn6088@utulsa.edu::f747c2f3-254a-4d61-83e3-bc00ccf9dc62" providerId="AD" clId="Web-{2C39B543-73FF-8724-2457-BF1943E00CEB}" dt="2025-04-22T20:53:22.038" v="544" actId="20577"/>
      <pc:docMkLst>
        <pc:docMk/>
      </pc:docMkLst>
      <pc:sldChg chg="modSp">
        <pc:chgData name="Null, Kinlee" userId="S::kgn6088@utulsa.edu::f747c2f3-254a-4d61-83e3-bc00ccf9dc62" providerId="AD" clId="Web-{2C39B543-73FF-8724-2457-BF1943E00CEB}" dt="2025-04-22T20:46:13.093" v="539" actId="20577"/>
        <pc:sldMkLst>
          <pc:docMk/>
          <pc:sldMk cId="0" sldId="258"/>
        </pc:sldMkLst>
        <pc:spChg chg="mod">
          <ac:chgData name="Null, Kinlee" userId="S::kgn6088@utulsa.edu::f747c2f3-254a-4d61-83e3-bc00ccf9dc62" providerId="AD" clId="Web-{2C39B543-73FF-8724-2457-BF1943E00CEB}" dt="2025-04-22T20:46:13.093" v="539" actId="20577"/>
          <ac:spMkLst>
            <pc:docMk/>
            <pc:sldMk cId="0" sldId="258"/>
            <ac:spMk id="15" creationId="{3B35A271-B377-5583-BD94-95F391028EBD}"/>
          </ac:spMkLst>
        </pc:spChg>
      </pc:sldChg>
      <pc:sldChg chg="modSp">
        <pc:chgData name="Null, Kinlee" userId="S::kgn6088@utulsa.edu::f747c2f3-254a-4d61-83e3-bc00ccf9dc62" providerId="AD" clId="Web-{2C39B543-73FF-8724-2457-BF1943E00CEB}" dt="2025-04-22T20:46:34.719" v="540" actId="20577"/>
        <pc:sldMkLst>
          <pc:docMk/>
          <pc:sldMk cId="0" sldId="261"/>
        </pc:sldMkLst>
        <pc:spChg chg="mod">
          <ac:chgData name="Null, Kinlee" userId="S::kgn6088@utulsa.edu::f747c2f3-254a-4d61-83e3-bc00ccf9dc62" providerId="AD" clId="Web-{2C39B543-73FF-8724-2457-BF1943E00CEB}" dt="2025-04-22T20:46:34.719" v="540" actId="20577"/>
          <ac:spMkLst>
            <pc:docMk/>
            <pc:sldMk cId="0" sldId="261"/>
            <ac:spMk id="19" creationId="{00000000-0000-0000-0000-000000000000}"/>
          </ac:spMkLst>
        </pc:spChg>
      </pc:sldChg>
      <pc:sldChg chg="modSp">
        <pc:chgData name="Null, Kinlee" userId="S::kgn6088@utulsa.edu::f747c2f3-254a-4d61-83e3-bc00ccf9dc62" providerId="AD" clId="Web-{2C39B543-73FF-8724-2457-BF1943E00CEB}" dt="2025-04-22T20:11:49.433" v="93" actId="20577"/>
        <pc:sldMkLst>
          <pc:docMk/>
          <pc:sldMk cId="1756077790" sldId="273"/>
        </pc:sldMkLst>
        <pc:spChg chg="mod">
          <ac:chgData name="Null, Kinlee" userId="S::kgn6088@utulsa.edu::f747c2f3-254a-4d61-83e3-bc00ccf9dc62" providerId="AD" clId="Web-{2C39B543-73FF-8724-2457-BF1943E00CEB}" dt="2025-04-22T19:57:56.731" v="8" actId="20577"/>
          <ac:spMkLst>
            <pc:docMk/>
            <pc:sldMk cId="1756077790" sldId="273"/>
            <ac:spMk id="6" creationId="{B818C1C5-ED21-86B6-519E-FFC64CDF2D36}"/>
          </ac:spMkLst>
        </pc:spChg>
        <pc:spChg chg="mod">
          <ac:chgData name="Null, Kinlee" userId="S::kgn6088@utulsa.edu::f747c2f3-254a-4d61-83e3-bc00ccf9dc62" providerId="AD" clId="Web-{2C39B543-73FF-8724-2457-BF1943E00CEB}" dt="2025-04-22T20:11:49.433" v="93" actId="20577"/>
          <ac:spMkLst>
            <pc:docMk/>
            <pc:sldMk cId="1756077790" sldId="273"/>
            <ac:spMk id="12" creationId="{BF42D8F2-3DCC-29DA-5852-20DFEB703872}"/>
          </ac:spMkLst>
        </pc:spChg>
      </pc:sldChg>
      <pc:sldChg chg="modSp">
        <pc:chgData name="Null, Kinlee" userId="S::kgn6088@utulsa.edu::f747c2f3-254a-4d61-83e3-bc00ccf9dc62" providerId="AD" clId="Web-{2C39B543-73FF-8724-2457-BF1943E00CEB}" dt="2025-04-22T20:44:54.217" v="535" actId="20577"/>
        <pc:sldMkLst>
          <pc:docMk/>
          <pc:sldMk cId="3735348712" sldId="274"/>
        </pc:sldMkLst>
        <pc:spChg chg="mod">
          <ac:chgData name="Null, Kinlee" userId="S::kgn6088@utulsa.edu::f747c2f3-254a-4d61-83e3-bc00ccf9dc62" providerId="AD" clId="Web-{2C39B543-73FF-8724-2457-BF1943E00CEB}" dt="2025-04-22T20:44:54.217" v="535" actId="20577"/>
          <ac:spMkLst>
            <pc:docMk/>
            <pc:sldMk cId="3735348712" sldId="274"/>
            <ac:spMk id="13" creationId="{95B3A5E5-5EE4-2E17-01F9-7640B1F968FC}"/>
          </ac:spMkLst>
        </pc:spChg>
      </pc:sldChg>
      <pc:sldChg chg="modSp">
        <pc:chgData name="Null, Kinlee" userId="S::kgn6088@utulsa.edu::f747c2f3-254a-4d61-83e3-bc00ccf9dc62" providerId="AD" clId="Web-{2C39B543-73FF-8724-2457-BF1943E00CEB}" dt="2025-04-22T20:51:14.551" v="542" actId="20577"/>
        <pc:sldMkLst>
          <pc:docMk/>
          <pc:sldMk cId="3007658674" sldId="281"/>
        </pc:sldMkLst>
        <pc:spChg chg="mod">
          <ac:chgData name="Null, Kinlee" userId="S::kgn6088@utulsa.edu::f747c2f3-254a-4d61-83e3-bc00ccf9dc62" providerId="AD" clId="Web-{2C39B543-73FF-8724-2457-BF1943E00CEB}" dt="2025-04-22T20:51:14.551" v="542" actId="20577"/>
          <ac:spMkLst>
            <pc:docMk/>
            <pc:sldMk cId="3007658674" sldId="281"/>
            <ac:spMk id="9" creationId="{7BB54BEE-9C4A-58A7-8220-944CF3246DAD}"/>
          </ac:spMkLst>
        </pc:spChg>
      </pc:sldChg>
      <pc:sldChg chg="modSp">
        <pc:chgData name="Null, Kinlee" userId="S::kgn6088@utulsa.edu::f747c2f3-254a-4d61-83e3-bc00ccf9dc62" providerId="AD" clId="Web-{2C39B543-73FF-8724-2457-BF1943E00CEB}" dt="2025-04-22T20:51:34.708" v="543" actId="20577"/>
        <pc:sldMkLst>
          <pc:docMk/>
          <pc:sldMk cId="2949219967" sldId="282"/>
        </pc:sldMkLst>
        <pc:spChg chg="mod">
          <ac:chgData name="Null, Kinlee" userId="S::kgn6088@utulsa.edu::f747c2f3-254a-4d61-83e3-bc00ccf9dc62" providerId="AD" clId="Web-{2C39B543-73FF-8724-2457-BF1943E00CEB}" dt="2025-04-22T20:51:34.708" v="543" actId="20577"/>
          <ac:spMkLst>
            <pc:docMk/>
            <pc:sldMk cId="2949219967" sldId="282"/>
            <ac:spMk id="9" creationId="{999AEA8A-6CB8-87F8-E9AF-71DB08375E10}"/>
          </ac:spMkLst>
        </pc:spChg>
      </pc:sldChg>
      <pc:sldChg chg="modSp">
        <pc:chgData name="Null, Kinlee" userId="S::kgn6088@utulsa.edu::f747c2f3-254a-4d61-83e3-bc00ccf9dc62" providerId="AD" clId="Web-{2C39B543-73FF-8724-2457-BF1943E00CEB}" dt="2025-04-22T20:53:22.038" v="544" actId="20577"/>
        <pc:sldMkLst>
          <pc:docMk/>
          <pc:sldMk cId="3774665994" sldId="288"/>
        </pc:sldMkLst>
        <pc:spChg chg="mod">
          <ac:chgData name="Null, Kinlee" userId="S::kgn6088@utulsa.edu::f747c2f3-254a-4d61-83e3-bc00ccf9dc62" providerId="AD" clId="Web-{2C39B543-73FF-8724-2457-BF1943E00CEB}" dt="2025-04-22T20:53:22.038" v="544" actId="20577"/>
          <ac:spMkLst>
            <pc:docMk/>
            <pc:sldMk cId="3774665994" sldId="288"/>
            <ac:spMk id="15" creationId="{FC803382-485B-6DC8-8DDB-4E219D4C8B52}"/>
          </ac:spMkLst>
        </pc:spChg>
      </pc:sldChg>
      <pc:sldChg chg="addSp delSp modSp add replId">
        <pc:chgData name="Null, Kinlee" userId="S::kgn6088@utulsa.edu::f747c2f3-254a-4d61-83e3-bc00ccf9dc62" providerId="AD" clId="Web-{2C39B543-73FF-8724-2457-BF1943E00CEB}" dt="2025-04-22T20:32:01.032" v="410" actId="20577"/>
        <pc:sldMkLst>
          <pc:docMk/>
          <pc:sldMk cId="3239829211" sldId="293"/>
        </pc:sldMkLst>
        <pc:spChg chg="del">
          <ac:chgData name="Null, Kinlee" userId="S::kgn6088@utulsa.edu::f747c2f3-254a-4d61-83e3-bc00ccf9dc62" providerId="AD" clId="Web-{2C39B543-73FF-8724-2457-BF1943E00CEB}" dt="2025-04-22T20:05:36.020" v="88"/>
          <ac:spMkLst>
            <pc:docMk/>
            <pc:sldMk cId="3239829211" sldId="293"/>
            <ac:spMk id="6" creationId="{DF85BED8-1132-95D8-DDF1-94EE1990456D}"/>
          </ac:spMkLst>
        </pc:spChg>
        <pc:spChg chg="mod">
          <ac:chgData name="Null, Kinlee" userId="S::kgn6088@utulsa.edu::f747c2f3-254a-4d61-83e3-bc00ccf9dc62" providerId="AD" clId="Web-{2C39B543-73FF-8724-2457-BF1943E00CEB}" dt="2025-04-22T20:32:01.032" v="410" actId="20577"/>
          <ac:spMkLst>
            <pc:docMk/>
            <pc:sldMk cId="3239829211" sldId="293"/>
            <ac:spMk id="12" creationId="{97FE6CBB-FFC6-51FB-C60E-0CA979C8F07B}"/>
          </ac:spMkLst>
        </pc:spChg>
        <pc:spChg chg="add mod">
          <ac:chgData name="Null, Kinlee" userId="S::kgn6088@utulsa.edu::f747c2f3-254a-4d61-83e3-bc00ccf9dc62" providerId="AD" clId="Web-{2C39B543-73FF-8724-2457-BF1943E00CEB}" dt="2025-04-22T20:30:29.233" v="401" actId="14100"/>
          <ac:spMkLst>
            <pc:docMk/>
            <pc:sldMk cId="3239829211" sldId="293"/>
            <ac:spMk id="13" creationId="{D5D8456A-22F0-6E49-6630-D4057DF47AE7}"/>
          </ac:spMkLst>
        </pc:spChg>
        <pc:picChg chg="add del mod">
          <ac:chgData name="Null, Kinlee" userId="S::kgn6088@utulsa.edu::f747c2f3-254a-4d61-83e3-bc00ccf9dc62" providerId="AD" clId="Web-{2C39B543-73FF-8724-2457-BF1943E00CEB}" dt="2025-04-22T20:11:58.855" v="94"/>
          <ac:picMkLst>
            <pc:docMk/>
            <pc:sldMk cId="3239829211" sldId="293"/>
            <ac:picMk id="3" creationId="{792D56A9-E358-3330-8EA4-4E8CC4879E5E}"/>
          </ac:picMkLst>
        </pc:picChg>
        <pc:picChg chg="add del mod">
          <ac:chgData name="Null, Kinlee" userId="S::kgn6088@utulsa.edu::f747c2f3-254a-4d61-83e3-bc00ccf9dc62" providerId="AD" clId="Web-{2C39B543-73FF-8724-2457-BF1943E00CEB}" dt="2025-04-22T20:19:44.785" v="97"/>
          <ac:picMkLst>
            <pc:docMk/>
            <pc:sldMk cId="3239829211" sldId="293"/>
            <ac:picMk id="4" creationId="{5869E07D-7B60-A9F4-CEC6-55099A2F7C8E}"/>
          </ac:picMkLst>
        </pc:picChg>
        <pc:picChg chg="add mod">
          <ac:chgData name="Null, Kinlee" userId="S::kgn6088@utulsa.edu::f747c2f3-254a-4d61-83e3-bc00ccf9dc62" providerId="AD" clId="Web-{2C39B543-73FF-8724-2457-BF1943E00CEB}" dt="2025-04-22T20:19:54.847" v="99" actId="1076"/>
          <ac:picMkLst>
            <pc:docMk/>
            <pc:sldMk cId="3239829211" sldId="293"/>
            <ac:picMk id="8" creationId="{A8F7E513-6324-571A-DE2D-C367B836319A}"/>
          </ac:picMkLst>
        </pc:picChg>
        <pc:picChg chg="add mod">
          <ac:chgData name="Null, Kinlee" userId="S::kgn6088@utulsa.edu::f747c2f3-254a-4d61-83e3-bc00ccf9dc62" providerId="AD" clId="Web-{2C39B543-73FF-8724-2457-BF1943E00CEB}" dt="2025-04-22T20:29:20.732" v="395" actId="14100"/>
          <ac:picMkLst>
            <pc:docMk/>
            <pc:sldMk cId="3239829211" sldId="293"/>
            <ac:picMk id="11" creationId="{19928BA9-35AD-7AA8-F301-15358AF00E95}"/>
          </ac:picMkLst>
        </pc:picChg>
      </pc:sldChg>
      <pc:sldChg chg="addSp delSp modSp add replId">
        <pc:chgData name="Null, Kinlee" userId="S::kgn6088@utulsa.edu::f747c2f3-254a-4d61-83e3-bc00ccf9dc62" providerId="AD" clId="Web-{2C39B543-73FF-8724-2457-BF1943E00CEB}" dt="2025-04-22T20:43:49.606" v="507" actId="1076"/>
        <pc:sldMkLst>
          <pc:docMk/>
          <pc:sldMk cId="3180526980" sldId="294"/>
        </pc:sldMkLst>
        <pc:spChg chg="del">
          <ac:chgData name="Null, Kinlee" userId="S::kgn6088@utulsa.edu::f747c2f3-254a-4d61-83e3-bc00ccf9dc62" providerId="AD" clId="Web-{2C39B543-73FF-8724-2457-BF1943E00CEB}" dt="2025-04-22T20:41:04.682" v="417"/>
          <ac:spMkLst>
            <pc:docMk/>
            <pc:sldMk cId="3180526980" sldId="294"/>
            <ac:spMk id="6" creationId="{BEEA7DD2-0326-9051-4CE0-AB6D40DBD965}"/>
          </ac:spMkLst>
        </pc:spChg>
        <pc:spChg chg="mod">
          <ac:chgData name="Null, Kinlee" userId="S::kgn6088@utulsa.edu::f747c2f3-254a-4d61-83e3-bc00ccf9dc62" providerId="AD" clId="Web-{2C39B543-73FF-8724-2457-BF1943E00CEB}" dt="2025-04-22T20:43:49.606" v="507" actId="1076"/>
          <ac:spMkLst>
            <pc:docMk/>
            <pc:sldMk cId="3180526980" sldId="294"/>
            <ac:spMk id="13" creationId="{CA15381A-81A5-20C6-37E1-81771A84D0F8}"/>
          </ac:spMkLst>
        </pc:spChg>
        <pc:picChg chg="add mod">
          <ac:chgData name="Null, Kinlee" userId="S::kgn6088@utulsa.edu::f747c2f3-254a-4d61-83e3-bc00ccf9dc62" providerId="AD" clId="Web-{2C39B543-73FF-8724-2457-BF1943E00CEB}" dt="2025-04-22T20:41:36.807" v="420" actId="14100"/>
          <ac:picMkLst>
            <pc:docMk/>
            <pc:sldMk cId="3180526980" sldId="294"/>
            <ac:picMk id="3" creationId="{A394CE4D-4189-E6EA-B60C-6C977A99654F}"/>
          </ac:picMkLst>
        </pc:picChg>
        <pc:picChg chg="add mod">
          <ac:chgData name="Null, Kinlee" userId="S::kgn6088@utulsa.edu::f747c2f3-254a-4d61-83e3-bc00ccf9dc62" providerId="AD" clId="Web-{2C39B543-73FF-8724-2457-BF1943E00CEB}" dt="2025-04-22T20:41:46.792" v="423" actId="14100"/>
          <ac:picMkLst>
            <pc:docMk/>
            <pc:sldMk cId="3180526980" sldId="294"/>
            <ac:picMk id="4" creationId="{88A4D408-51BC-C9AD-AA0B-C78716E4CB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D930C-E049-4F82-B2FB-B4809A53AFD6}"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4961D-EA8A-46DE-A735-02E186980923}" type="slidenum">
              <a:rPr lang="en-US" smtClean="0"/>
              <a:t>‹#›</a:t>
            </a:fld>
            <a:endParaRPr lang="en-US"/>
          </a:p>
        </p:txBody>
      </p:sp>
    </p:spTree>
    <p:extLst>
      <p:ext uri="{BB962C8B-B14F-4D97-AF65-F5344CB8AC3E}">
        <p14:creationId xmlns:p14="http://schemas.microsoft.com/office/powerpoint/2010/main" val="41204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4961D-EA8A-46DE-A735-02E186980923}" type="slidenum">
              <a:rPr lang="en-US" smtClean="0"/>
              <a:t>20</a:t>
            </a:fld>
            <a:endParaRPr lang="en-US"/>
          </a:p>
        </p:txBody>
      </p:sp>
    </p:spTree>
    <p:extLst>
      <p:ext uri="{BB962C8B-B14F-4D97-AF65-F5344CB8AC3E}">
        <p14:creationId xmlns:p14="http://schemas.microsoft.com/office/powerpoint/2010/main" val="133429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1.jpe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13.svg"/><Relationship Id="rId4" Type="http://schemas.openxmlformats.org/officeDocument/2006/relationships/image" Target="../media/image56.svg"/><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13.svg"/><Relationship Id="rId4" Type="http://schemas.openxmlformats.org/officeDocument/2006/relationships/image" Target="../media/image56.sv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13.svg"/><Relationship Id="rId4" Type="http://schemas.openxmlformats.org/officeDocument/2006/relationships/image" Target="../media/image56.sv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13.svg"/><Relationship Id="rId4" Type="http://schemas.openxmlformats.org/officeDocument/2006/relationships/image" Target="../media/image56.sv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YZcO_jRhvx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hyperlink" Target="https://nvd.nist.gov/"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sv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69979"/>
          </a:xfrm>
          <a:prstGeom prst="rect">
            <a:avLst/>
          </a:prstGeom>
        </p:spPr>
        <p:txBody>
          <a:bodyPr lIns="0" tIns="0" rIns="0" bIns="0" rtlCol="0" anchor="t">
            <a:spAutoFit/>
          </a:bodyPr>
          <a:lstStyle/>
          <a:p>
            <a:pPr algn="ctr">
              <a:lnSpc>
                <a:spcPts val="13957"/>
              </a:lnSpc>
            </a:pPr>
            <a:r>
              <a:rPr lang="en-US" sz="13950" spc="111">
                <a:solidFill>
                  <a:srgbClr val="FFFFFF"/>
                </a:solidFill>
                <a:latin typeface="Cabin Sketch"/>
                <a:sym typeface="Cabin Sketch"/>
              </a:rPr>
              <a:t>User Accounts </a:t>
            </a:r>
            <a:endParaRPr lang="en-US">
              <a:sym typeface="Cabin Sketch"/>
            </a:endParaRPr>
          </a:p>
          <a:p>
            <a:pPr algn="ctr">
              <a:lnSpc>
                <a:spcPts val="13957"/>
              </a:lnSpc>
            </a:pPr>
            <a:r>
              <a:rPr lang="en-US" sz="13950" spc="111">
                <a:solidFill>
                  <a:srgbClr val="FFFFFF"/>
                </a:solidFill>
                <a:latin typeface="Cabin Sketch"/>
                <a:sym typeface="Cabin Sketch"/>
              </a:rPr>
              <a:t>in Linux</a:t>
            </a:r>
            <a:endParaRPr lang="en-US"/>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B9A94BD4-5A0C-05F7-CC45-D4EFA63181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DA29F2-EBEF-6E23-84C4-0E1001B946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33122F38-99D7-AED0-902E-38DA736AC0CC}"/>
              </a:ext>
            </a:extLst>
          </p:cNvPr>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a:extLst>
              <a:ext uri="{FF2B5EF4-FFF2-40B4-BE49-F238E27FC236}">
                <a16:creationId xmlns:a16="http://schemas.microsoft.com/office/drawing/2014/main" id="{5DDB5DBC-0175-F3AF-27FD-F082D4030A45}"/>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FF931C6F-EE9B-71A1-EEE1-16AB8F641DF0}"/>
              </a:ext>
            </a:extLst>
          </p:cNvPr>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D0408E9B-21AF-CD74-02F2-3A75AC4334D5}"/>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BE580BFE-8BFF-D081-456E-2D2239B12304}"/>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A455BB12-C2C2-1E0C-81F7-E15B75486A69}"/>
              </a:ext>
            </a:extLst>
          </p:cNvPr>
          <p:cNvSpPr txBox="1"/>
          <p:nvPr/>
        </p:nvSpPr>
        <p:spPr>
          <a:xfrm>
            <a:off x="3065881" y="3027245"/>
            <a:ext cx="11945486" cy="2921121"/>
          </a:xfrm>
          <a:prstGeom prst="rect">
            <a:avLst/>
          </a:prstGeom>
        </p:spPr>
        <p:txBody>
          <a:bodyPr lIns="0" tIns="0" rIns="0" bIns="0" rtlCol="0" anchor="t">
            <a:spAutoFit/>
          </a:bodyPr>
          <a:lstStyle/>
          <a:p>
            <a:pPr algn="ctr">
              <a:lnSpc>
                <a:spcPts val="4619"/>
              </a:lnSpc>
            </a:pPr>
            <a:r>
              <a:rPr lang="en-US" sz="3600" dirty="0">
                <a:solidFill>
                  <a:srgbClr val="FFFFFF"/>
                </a:solidFill>
                <a:latin typeface="Caveat Brush"/>
                <a:sym typeface="Caveat Brush"/>
              </a:rPr>
              <a:t>Account permissions can be translated into numbers. To translate, we use the binary counting system. Each number is a place holder that stands for: </a:t>
            </a:r>
            <a:r>
              <a:rPr lang="en-US" sz="3600" dirty="0">
                <a:solidFill>
                  <a:srgbClr val="FFC000"/>
                </a:solidFill>
                <a:latin typeface="Caveat Brush"/>
                <a:sym typeface="Caveat Brush"/>
              </a:rPr>
              <a:t>Read, Write, and Execute</a:t>
            </a:r>
            <a:endParaRPr lang="en-US" sz="3600" dirty="0">
              <a:solidFill>
                <a:srgbClr val="FFC000"/>
              </a:solidFill>
              <a:ea typeface="Calibri"/>
              <a:cs typeface="Calibri"/>
            </a:endParaRPr>
          </a:p>
          <a:p>
            <a:pPr algn="ctr">
              <a:lnSpc>
                <a:spcPts val="4619"/>
              </a:lnSpc>
            </a:pPr>
            <a:endParaRPr lang="en-US" sz="325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96F26409-70E4-C4BD-5709-D5E0EE0662C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10" name="TextBox 9">
            <a:extLst>
              <a:ext uri="{FF2B5EF4-FFF2-40B4-BE49-F238E27FC236}">
                <a16:creationId xmlns:a16="http://schemas.microsoft.com/office/drawing/2014/main" id="{B8693577-19F0-7F97-9844-DE38AF2AD678}"/>
              </a:ext>
            </a:extLst>
          </p:cNvPr>
          <p:cNvSpPr txBox="1"/>
          <p:nvPr/>
        </p:nvSpPr>
        <p:spPr>
          <a:xfrm>
            <a:off x="6571666" y="4617589"/>
            <a:ext cx="52809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0" dirty="0">
                <a:solidFill>
                  <a:schemeClr val="bg1"/>
                </a:solidFill>
                <a:ea typeface="Calibri"/>
                <a:cs typeface="Calibri"/>
              </a:rPr>
              <a:t>1  1  1</a:t>
            </a:r>
          </a:p>
        </p:txBody>
      </p:sp>
      <p:sp>
        <p:nvSpPr>
          <p:cNvPr id="5" name="Left Bracket 4">
            <a:extLst>
              <a:ext uri="{FF2B5EF4-FFF2-40B4-BE49-F238E27FC236}">
                <a16:creationId xmlns:a16="http://schemas.microsoft.com/office/drawing/2014/main" id="{C042336A-5C02-49A1-FB6C-4C008AE04E68}"/>
              </a:ext>
            </a:extLst>
          </p:cNvPr>
          <p:cNvSpPr/>
          <p:nvPr/>
        </p:nvSpPr>
        <p:spPr>
          <a:xfrm rot="16200000">
            <a:off x="7043810" y="5866079"/>
            <a:ext cx="197167" cy="1141455"/>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92AC59FD-5A13-1219-AA9C-B943A3B674CB}"/>
              </a:ext>
            </a:extLst>
          </p:cNvPr>
          <p:cNvSpPr/>
          <p:nvPr/>
        </p:nvSpPr>
        <p:spPr>
          <a:xfrm flipH="1">
            <a:off x="8786277" y="6530446"/>
            <a:ext cx="72360" cy="66782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5A84E-592C-AEC6-C475-0AD8C8A1276A}"/>
              </a:ext>
            </a:extLst>
          </p:cNvPr>
          <p:cNvSpPr/>
          <p:nvPr/>
        </p:nvSpPr>
        <p:spPr>
          <a:xfrm flipH="1">
            <a:off x="10513587" y="6530447"/>
            <a:ext cx="80207" cy="66782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ket 16">
            <a:extLst>
              <a:ext uri="{FF2B5EF4-FFF2-40B4-BE49-F238E27FC236}">
                <a16:creationId xmlns:a16="http://schemas.microsoft.com/office/drawing/2014/main" id="{2B2F423D-7452-B7BC-2CF2-3448E6237C5B}"/>
              </a:ext>
            </a:extLst>
          </p:cNvPr>
          <p:cNvSpPr/>
          <p:nvPr/>
        </p:nvSpPr>
        <p:spPr>
          <a:xfrm rot="16200000">
            <a:off x="8713058" y="5866079"/>
            <a:ext cx="197167" cy="1141455"/>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1BCC439F-4D8C-8CE3-9F4D-427F650AF342}"/>
              </a:ext>
            </a:extLst>
          </p:cNvPr>
          <p:cNvSpPr/>
          <p:nvPr/>
        </p:nvSpPr>
        <p:spPr>
          <a:xfrm rot="16200000">
            <a:off x="10476297" y="5877379"/>
            <a:ext cx="197167" cy="1141455"/>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7C40667F-0E30-08F7-FCAC-E9E6115C8CBE}"/>
              </a:ext>
            </a:extLst>
          </p:cNvPr>
          <p:cNvSpPr/>
          <p:nvPr/>
        </p:nvSpPr>
        <p:spPr>
          <a:xfrm flipH="1">
            <a:off x="7131327" y="6547909"/>
            <a:ext cx="72360" cy="66782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AA3BEA-887C-E1D4-6691-D0C11CC26AAD}"/>
              </a:ext>
            </a:extLst>
          </p:cNvPr>
          <p:cNvSpPr/>
          <p:nvPr/>
        </p:nvSpPr>
        <p:spPr>
          <a:xfrm>
            <a:off x="5586318" y="8324982"/>
            <a:ext cx="6544638" cy="197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57D9B79-C649-0DB7-101B-E23E70C7C7C6}"/>
              </a:ext>
            </a:extLst>
          </p:cNvPr>
          <p:cNvSpPr txBox="1"/>
          <p:nvPr/>
        </p:nvSpPr>
        <p:spPr>
          <a:xfrm>
            <a:off x="3518888" y="7444037"/>
            <a:ext cx="9426549" cy="707886"/>
          </a:xfrm>
          <a:prstGeom prst="rect">
            <a:avLst/>
          </a:prstGeom>
          <a:noFill/>
        </p:spPr>
        <p:txBody>
          <a:bodyPr wrap="square" rtlCol="0">
            <a:spAutoFit/>
          </a:bodyPr>
          <a:lstStyle/>
          <a:p>
            <a:r>
              <a:rPr lang="en-US" sz="4000" dirty="0">
                <a:solidFill>
                  <a:schemeClr val="bg1"/>
                </a:solidFill>
                <a:latin typeface="Caveat Brush" pitchFamily="2" charset="0"/>
              </a:rPr>
              <a:t>Value:		       4             2              1</a:t>
            </a:r>
          </a:p>
        </p:txBody>
      </p:sp>
      <p:sp>
        <p:nvSpPr>
          <p:cNvPr id="22" name="TextBox 21">
            <a:extLst>
              <a:ext uri="{FF2B5EF4-FFF2-40B4-BE49-F238E27FC236}">
                <a16:creationId xmlns:a16="http://schemas.microsoft.com/office/drawing/2014/main" id="{D2E40A13-C080-AAD1-4CAE-95FA97C7622E}"/>
              </a:ext>
            </a:extLst>
          </p:cNvPr>
          <p:cNvSpPr txBox="1"/>
          <p:nvPr/>
        </p:nvSpPr>
        <p:spPr>
          <a:xfrm>
            <a:off x="3634079" y="8777330"/>
            <a:ext cx="9426549" cy="707886"/>
          </a:xfrm>
          <a:prstGeom prst="rect">
            <a:avLst/>
          </a:prstGeom>
          <a:noFill/>
        </p:spPr>
        <p:txBody>
          <a:bodyPr wrap="square" rtlCol="0">
            <a:spAutoFit/>
          </a:bodyPr>
          <a:lstStyle/>
          <a:p>
            <a:r>
              <a:rPr lang="en-US" sz="4000" dirty="0">
                <a:solidFill>
                  <a:schemeClr val="bg1"/>
                </a:solidFill>
                <a:latin typeface="Caveat Brush" pitchFamily="2" charset="0"/>
              </a:rPr>
              <a:t>Total:		      4     +      2      +     1     =       7</a:t>
            </a:r>
          </a:p>
        </p:txBody>
      </p:sp>
      <p:sp>
        <p:nvSpPr>
          <p:cNvPr id="23" name="Rectangle 22">
            <a:extLst>
              <a:ext uri="{FF2B5EF4-FFF2-40B4-BE49-F238E27FC236}">
                <a16:creationId xmlns:a16="http://schemas.microsoft.com/office/drawing/2014/main" id="{A0CA069B-2C3A-2115-1033-8124C1C05853}"/>
              </a:ext>
            </a:extLst>
          </p:cNvPr>
          <p:cNvSpPr/>
          <p:nvPr/>
        </p:nvSpPr>
        <p:spPr>
          <a:xfrm>
            <a:off x="11852583" y="8769267"/>
            <a:ext cx="645031" cy="732663"/>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F6467D26-92D5-9BEB-24A9-987C464D1D1B}"/>
              </a:ext>
            </a:extLst>
          </p:cNvPr>
          <p:cNvSpPr/>
          <p:nvPr/>
        </p:nvSpPr>
        <p:spPr>
          <a:xfrm>
            <a:off x="13082391" y="5179849"/>
            <a:ext cx="4402635" cy="334230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veat Brush" pitchFamily="2" charset="0"/>
              </a:rPr>
              <a:t>7 is this groups permission value, which means that has Read, Write, and Execute</a:t>
            </a:r>
          </a:p>
        </p:txBody>
      </p:sp>
    </p:spTree>
    <p:extLst>
      <p:ext uri="{BB962C8B-B14F-4D97-AF65-F5344CB8AC3E}">
        <p14:creationId xmlns:p14="http://schemas.microsoft.com/office/powerpoint/2010/main" val="389327168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9800874-4E91-A1B6-B21E-84EA62635F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5AD271-BBD3-7299-7F6B-33AC9641B450}"/>
              </a:ext>
            </a:extLst>
          </p:cNvPr>
          <p:cNvSpPr/>
          <p:nvPr/>
        </p:nvSpPr>
        <p:spPr>
          <a:xfrm>
            <a:off x="0" y="3634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B496EDA7-F418-5193-49D9-5CA444D5053D}"/>
              </a:ext>
            </a:extLst>
          </p:cNvPr>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a:extLst>
              <a:ext uri="{FF2B5EF4-FFF2-40B4-BE49-F238E27FC236}">
                <a16:creationId xmlns:a16="http://schemas.microsoft.com/office/drawing/2014/main" id="{92071B33-3113-7B41-25B3-48BF25935A41}"/>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0FB743A-5187-42C6-B62A-2CEB87FBEE53}"/>
              </a:ext>
            </a:extLst>
          </p:cNvPr>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3FB09FB3-A9F8-6C47-D197-778B93200622}"/>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F2CCA9BA-2362-7208-9937-F025428A44B8}"/>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746DFDAE-9D5F-C487-DF4F-5CC66A3E3D5E}"/>
              </a:ext>
            </a:extLst>
          </p:cNvPr>
          <p:cNvSpPr txBox="1"/>
          <p:nvPr/>
        </p:nvSpPr>
        <p:spPr>
          <a:xfrm>
            <a:off x="2885894" y="3632409"/>
            <a:ext cx="11945486" cy="1741311"/>
          </a:xfrm>
          <a:prstGeom prst="rect">
            <a:avLst/>
          </a:prstGeom>
        </p:spPr>
        <p:txBody>
          <a:bodyPr lIns="0" tIns="0" rIns="0" bIns="0" rtlCol="0" anchor="t">
            <a:spAutoFit/>
          </a:bodyPr>
          <a:lstStyle/>
          <a:p>
            <a:pPr algn="ctr">
              <a:lnSpc>
                <a:spcPts val="4619"/>
              </a:lnSpc>
            </a:pPr>
            <a:r>
              <a:rPr lang="en-US" sz="3600" dirty="0">
                <a:solidFill>
                  <a:srgbClr val="FFFFFF"/>
                </a:solidFill>
                <a:latin typeface="Caveat Brush"/>
                <a:ea typeface="Calibri"/>
                <a:cs typeface="Calibri"/>
                <a:sym typeface="Caveat Brush"/>
              </a:rPr>
              <a:t>Let’s try another one!</a:t>
            </a:r>
            <a:endParaRPr lang="en-US" sz="3600" dirty="0">
              <a:solidFill>
                <a:srgbClr val="FFC000"/>
              </a:solidFill>
              <a:ea typeface="Calibri"/>
              <a:cs typeface="Calibri"/>
            </a:endParaRPr>
          </a:p>
          <a:p>
            <a:pPr algn="ctr">
              <a:lnSpc>
                <a:spcPts val="4619"/>
              </a:lnSpc>
            </a:pPr>
            <a:endParaRPr lang="en-US" sz="325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A10ED71F-6881-72E3-07B3-FEACFC5805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10" name="TextBox 9">
            <a:extLst>
              <a:ext uri="{FF2B5EF4-FFF2-40B4-BE49-F238E27FC236}">
                <a16:creationId xmlns:a16="http://schemas.microsoft.com/office/drawing/2014/main" id="{AB6EDD4B-8B8E-B3EA-4EF7-41C0649600A1}"/>
              </a:ext>
            </a:extLst>
          </p:cNvPr>
          <p:cNvSpPr txBox="1"/>
          <p:nvPr/>
        </p:nvSpPr>
        <p:spPr>
          <a:xfrm>
            <a:off x="6571666" y="4617589"/>
            <a:ext cx="52809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0" dirty="0">
                <a:solidFill>
                  <a:schemeClr val="bg1"/>
                </a:solidFill>
                <a:ea typeface="Calibri"/>
                <a:cs typeface="Calibri"/>
              </a:rPr>
              <a:t>0  1  1</a:t>
            </a:r>
          </a:p>
        </p:txBody>
      </p:sp>
      <p:sp>
        <p:nvSpPr>
          <p:cNvPr id="5" name="Left Bracket 4">
            <a:extLst>
              <a:ext uri="{FF2B5EF4-FFF2-40B4-BE49-F238E27FC236}">
                <a16:creationId xmlns:a16="http://schemas.microsoft.com/office/drawing/2014/main" id="{D96106E4-819C-B309-7ACD-631F5CBD5CCC}"/>
              </a:ext>
            </a:extLst>
          </p:cNvPr>
          <p:cNvSpPr/>
          <p:nvPr/>
        </p:nvSpPr>
        <p:spPr>
          <a:xfrm rot="16200000">
            <a:off x="7043810" y="5866079"/>
            <a:ext cx="197167" cy="1141455"/>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304A4717-922E-94E7-8ABF-4739C5F08B96}"/>
              </a:ext>
            </a:extLst>
          </p:cNvPr>
          <p:cNvSpPr/>
          <p:nvPr/>
        </p:nvSpPr>
        <p:spPr>
          <a:xfrm flipH="1">
            <a:off x="8786277" y="6530446"/>
            <a:ext cx="72360" cy="66782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B6B49B-781F-BE46-97DC-9356EBE93D98}"/>
              </a:ext>
            </a:extLst>
          </p:cNvPr>
          <p:cNvSpPr/>
          <p:nvPr/>
        </p:nvSpPr>
        <p:spPr>
          <a:xfrm flipH="1">
            <a:off x="10513587" y="6530447"/>
            <a:ext cx="80207" cy="66782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ket 16">
            <a:extLst>
              <a:ext uri="{FF2B5EF4-FFF2-40B4-BE49-F238E27FC236}">
                <a16:creationId xmlns:a16="http://schemas.microsoft.com/office/drawing/2014/main" id="{DD577BE7-EEB9-F396-57D4-46469D993D4D}"/>
              </a:ext>
            </a:extLst>
          </p:cNvPr>
          <p:cNvSpPr/>
          <p:nvPr/>
        </p:nvSpPr>
        <p:spPr>
          <a:xfrm rot="16200000">
            <a:off x="8713058" y="5866079"/>
            <a:ext cx="197167" cy="1141455"/>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5E2E0424-1FC0-417E-A649-251DB95BA2B1}"/>
              </a:ext>
            </a:extLst>
          </p:cNvPr>
          <p:cNvSpPr/>
          <p:nvPr/>
        </p:nvSpPr>
        <p:spPr>
          <a:xfrm rot="16200000">
            <a:off x="10476297" y="5877379"/>
            <a:ext cx="197167" cy="1141455"/>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F29A597E-338D-286D-AC1E-F20B91ECCF22}"/>
              </a:ext>
            </a:extLst>
          </p:cNvPr>
          <p:cNvSpPr/>
          <p:nvPr/>
        </p:nvSpPr>
        <p:spPr>
          <a:xfrm flipH="1">
            <a:off x="7131327" y="6547909"/>
            <a:ext cx="72360" cy="66782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4D63527-9FF6-F7B1-C9FE-8D665258782C}"/>
              </a:ext>
            </a:extLst>
          </p:cNvPr>
          <p:cNvSpPr/>
          <p:nvPr/>
        </p:nvSpPr>
        <p:spPr>
          <a:xfrm>
            <a:off x="5586318" y="8324982"/>
            <a:ext cx="6544638" cy="197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63A9E8A-C2DF-1538-F868-E1BCC8444421}"/>
              </a:ext>
            </a:extLst>
          </p:cNvPr>
          <p:cNvSpPr txBox="1"/>
          <p:nvPr/>
        </p:nvSpPr>
        <p:spPr>
          <a:xfrm>
            <a:off x="3518888" y="7444037"/>
            <a:ext cx="9426549" cy="707886"/>
          </a:xfrm>
          <a:prstGeom prst="rect">
            <a:avLst/>
          </a:prstGeom>
          <a:noFill/>
        </p:spPr>
        <p:txBody>
          <a:bodyPr wrap="square" rtlCol="0">
            <a:spAutoFit/>
          </a:bodyPr>
          <a:lstStyle/>
          <a:p>
            <a:r>
              <a:rPr lang="en-US" sz="4000" dirty="0">
                <a:solidFill>
                  <a:schemeClr val="bg1"/>
                </a:solidFill>
                <a:latin typeface="Caveat Brush" pitchFamily="2" charset="0"/>
              </a:rPr>
              <a:t>Value:		       4             2              1</a:t>
            </a:r>
          </a:p>
        </p:txBody>
      </p:sp>
      <p:sp>
        <p:nvSpPr>
          <p:cNvPr id="22" name="TextBox 21">
            <a:extLst>
              <a:ext uri="{FF2B5EF4-FFF2-40B4-BE49-F238E27FC236}">
                <a16:creationId xmlns:a16="http://schemas.microsoft.com/office/drawing/2014/main" id="{1BB8BBA3-B90F-A974-464F-9A7A6A88BC30}"/>
              </a:ext>
            </a:extLst>
          </p:cNvPr>
          <p:cNvSpPr txBox="1"/>
          <p:nvPr/>
        </p:nvSpPr>
        <p:spPr>
          <a:xfrm>
            <a:off x="3634079" y="8777330"/>
            <a:ext cx="9426549" cy="707886"/>
          </a:xfrm>
          <a:prstGeom prst="rect">
            <a:avLst/>
          </a:prstGeom>
          <a:noFill/>
        </p:spPr>
        <p:txBody>
          <a:bodyPr wrap="square" rtlCol="0">
            <a:spAutoFit/>
          </a:bodyPr>
          <a:lstStyle/>
          <a:p>
            <a:r>
              <a:rPr lang="en-US" sz="4000" dirty="0">
                <a:solidFill>
                  <a:schemeClr val="bg1"/>
                </a:solidFill>
                <a:latin typeface="Caveat Brush" pitchFamily="2" charset="0"/>
              </a:rPr>
              <a:t>Total:		      0     +      2      +     1     =       3</a:t>
            </a:r>
          </a:p>
        </p:txBody>
      </p:sp>
      <p:sp>
        <p:nvSpPr>
          <p:cNvPr id="23" name="Rectangle 22">
            <a:extLst>
              <a:ext uri="{FF2B5EF4-FFF2-40B4-BE49-F238E27FC236}">
                <a16:creationId xmlns:a16="http://schemas.microsoft.com/office/drawing/2014/main" id="{9CCDB5F0-759A-63B6-33F4-B2CD0E9A18F1}"/>
              </a:ext>
            </a:extLst>
          </p:cNvPr>
          <p:cNvSpPr/>
          <p:nvPr/>
        </p:nvSpPr>
        <p:spPr>
          <a:xfrm>
            <a:off x="11852583" y="8769267"/>
            <a:ext cx="645031" cy="732663"/>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65EB9BEC-259F-6E4F-C74B-830EDBCA38AD}"/>
              </a:ext>
            </a:extLst>
          </p:cNvPr>
          <p:cNvSpPr/>
          <p:nvPr/>
        </p:nvSpPr>
        <p:spPr>
          <a:xfrm>
            <a:off x="13082391" y="5179849"/>
            <a:ext cx="4402635" cy="334230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veat Brush" pitchFamily="2" charset="0"/>
              </a:rPr>
              <a:t>3 is this groups permission value, which means that has Write and Execute, but no read permissions</a:t>
            </a:r>
          </a:p>
        </p:txBody>
      </p:sp>
    </p:spTree>
    <p:extLst>
      <p:ext uri="{BB962C8B-B14F-4D97-AF65-F5344CB8AC3E}">
        <p14:creationId xmlns:p14="http://schemas.microsoft.com/office/powerpoint/2010/main" val="155880395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2D83DDBB-383C-5A4A-89E4-B9BD4992ED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077617-37AE-02E3-3825-80896E0F16DD}"/>
              </a:ext>
            </a:extLst>
          </p:cNvPr>
          <p:cNvSpPr/>
          <p:nvPr/>
        </p:nvSpPr>
        <p:spPr>
          <a:xfrm>
            <a:off x="0" y="3634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6421E543-7418-C97E-2DB1-710109D695EA}"/>
              </a:ext>
            </a:extLst>
          </p:cNvPr>
          <p:cNvSpPr txBox="1"/>
          <p:nvPr/>
        </p:nvSpPr>
        <p:spPr>
          <a:xfrm>
            <a:off x="1660542" y="838539"/>
            <a:ext cx="14842766" cy="2995885"/>
          </a:xfrm>
          <a:prstGeom prst="rect">
            <a:avLst/>
          </a:prstGeom>
        </p:spPr>
        <p:txBody>
          <a:bodyPr wrap="square" lIns="0" tIns="0" rIns="0" bIns="0" rtlCol="0" anchor="t">
            <a:spAutoFit/>
          </a:bodyPr>
          <a:lstStyle/>
          <a:p>
            <a:pPr algn="ctr">
              <a:lnSpc>
                <a:spcPts val="12000"/>
              </a:lnSpc>
            </a:pPr>
            <a:r>
              <a:rPr lang="en-US" sz="8000" spc="96" dirty="0">
                <a:solidFill>
                  <a:srgbClr val="FFFFFF"/>
                </a:solidFill>
                <a:latin typeface="Cabin Sketch"/>
                <a:sym typeface="Cabin Sketch"/>
              </a:rPr>
              <a:t>Account Permissions</a:t>
            </a:r>
          </a:p>
          <a:p>
            <a:pPr algn="ctr">
              <a:lnSpc>
                <a:spcPts val="12000"/>
              </a:lnSpc>
            </a:pPr>
            <a:r>
              <a:rPr lang="en-US" sz="8000" spc="96" dirty="0">
                <a:solidFill>
                  <a:srgbClr val="FFFFFF"/>
                </a:solidFill>
                <a:latin typeface="Cabin Sketch"/>
                <a:sym typeface="Cabin Sketch"/>
              </a:rPr>
              <a:t>Activity:</a:t>
            </a:r>
            <a:endParaRPr lang="en-US" sz="8000" dirty="0">
              <a:ea typeface="Calibri"/>
              <a:cs typeface="Calibri"/>
            </a:endParaRPr>
          </a:p>
        </p:txBody>
      </p:sp>
      <p:sp>
        <p:nvSpPr>
          <p:cNvPr id="4" name="Freeform 4">
            <a:extLst>
              <a:ext uri="{FF2B5EF4-FFF2-40B4-BE49-F238E27FC236}">
                <a16:creationId xmlns:a16="http://schemas.microsoft.com/office/drawing/2014/main" id="{14709162-4D1E-5317-2D55-CD27ED1B5265}"/>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6F086A5-009E-0290-FFEE-E4A9793EB1FF}"/>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1FE2380-32F5-5EDE-D9F5-D3D9ACCC3D91}"/>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8D47703C-1446-111A-3E83-BFFB6903CDCE}"/>
              </a:ext>
            </a:extLst>
          </p:cNvPr>
          <p:cNvSpPr txBox="1"/>
          <p:nvPr/>
        </p:nvSpPr>
        <p:spPr>
          <a:xfrm>
            <a:off x="2865346" y="3857737"/>
            <a:ext cx="11945486" cy="1741311"/>
          </a:xfrm>
          <a:prstGeom prst="rect">
            <a:avLst/>
          </a:prstGeom>
        </p:spPr>
        <p:txBody>
          <a:bodyPr lIns="0" tIns="0" rIns="0" bIns="0" rtlCol="0" anchor="t">
            <a:spAutoFit/>
          </a:bodyPr>
          <a:lstStyle/>
          <a:p>
            <a:pPr algn="ctr">
              <a:lnSpc>
                <a:spcPts val="4619"/>
              </a:lnSpc>
            </a:pPr>
            <a:r>
              <a:rPr lang="en-US" sz="4400" dirty="0">
                <a:solidFill>
                  <a:srgbClr val="FFFFFF"/>
                </a:solidFill>
                <a:latin typeface="Caveat Brush"/>
                <a:ea typeface="Calibri"/>
                <a:cs typeface="Calibri"/>
                <a:sym typeface="Caveat Brush"/>
              </a:rPr>
              <a:t>Try it out on your own! The answers are on the next slide. </a:t>
            </a:r>
            <a:endParaRPr lang="en-US" sz="4400" dirty="0">
              <a:solidFill>
                <a:srgbClr val="FFC000"/>
              </a:solidFill>
              <a:ea typeface="Calibri"/>
              <a:cs typeface="Calibri"/>
            </a:endParaRPr>
          </a:p>
          <a:p>
            <a:pPr algn="ctr">
              <a:lnSpc>
                <a:spcPts val="4619"/>
              </a:lnSpc>
            </a:pPr>
            <a:endParaRPr lang="en-US" sz="325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6524AAEB-55E2-3EA8-E6D5-4E7AB121EF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12" name="TextBox 11">
            <a:extLst>
              <a:ext uri="{FF2B5EF4-FFF2-40B4-BE49-F238E27FC236}">
                <a16:creationId xmlns:a16="http://schemas.microsoft.com/office/drawing/2014/main" id="{EC9765FA-DE3B-098B-75C7-E69D9D3AC140}"/>
              </a:ext>
            </a:extLst>
          </p:cNvPr>
          <p:cNvSpPr txBox="1"/>
          <p:nvPr/>
        </p:nvSpPr>
        <p:spPr>
          <a:xfrm>
            <a:off x="7877748" y="4453367"/>
            <a:ext cx="3113070" cy="4171463"/>
          </a:xfrm>
          <a:prstGeom prst="rect">
            <a:avLst/>
          </a:prstGeom>
          <a:noFill/>
        </p:spPr>
        <p:txBody>
          <a:bodyPr wrap="square" rtlCol="0">
            <a:spAutoFit/>
          </a:bodyPr>
          <a:lstStyle/>
          <a:p>
            <a:pPr>
              <a:lnSpc>
                <a:spcPct val="150000"/>
              </a:lnSpc>
            </a:pPr>
            <a:r>
              <a:rPr lang="en-US" sz="3600" dirty="0">
                <a:solidFill>
                  <a:schemeClr val="bg1"/>
                </a:solidFill>
                <a:latin typeface="Caveat Brush" pitchFamily="2" charset="0"/>
              </a:rPr>
              <a:t>101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110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001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010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100 = </a:t>
            </a:r>
            <a:r>
              <a:rPr lang="en-US" sz="3600" dirty="0">
                <a:solidFill>
                  <a:schemeClr val="accent1"/>
                </a:solidFill>
                <a:latin typeface="Caveat Brush" pitchFamily="2" charset="0"/>
              </a:rPr>
              <a:t>?</a:t>
            </a:r>
          </a:p>
        </p:txBody>
      </p:sp>
    </p:spTree>
    <p:extLst>
      <p:ext uri="{BB962C8B-B14F-4D97-AF65-F5344CB8AC3E}">
        <p14:creationId xmlns:p14="http://schemas.microsoft.com/office/powerpoint/2010/main" val="358205500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4D55E5E-57A4-6536-40A5-D9EF1959C97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A2C088-7F5E-03E5-3EEA-30660A136D6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CC976D0B-2C3B-07BD-3880-39F870E2771D}"/>
              </a:ext>
            </a:extLst>
          </p:cNvPr>
          <p:cNvSpPr txBox="1"/>
          <p:nvPr/>
        </p:nvSpPr>
        <p:spPr>
          <a:xfrm>
            <a:off x="3553576" y="689544"/>
            <a:ext cx="10298577" cy="2995885"/>
          </a:xfrm>
          <a:prstGeom prst="rect">
            <a:avLst/>
          </a:prstGeom>
        </p:spPr>
        <p:txBody>
          <a:bodyPr wrap="square" lIns="0" tIns="0" rIns="0" bIns="0" rtlCol="0" anchor="t">
            <a:spAutoFit/>
          </a:bodyPr>
          <a:lstStyle/>
          <a:p>
            <a:pPr algn="ctr">
              <a:lnSpc>
                <a:spcPts val="12000"/>
              </a:lnSpc>
            </a:pPr>
            <a:r>
              <a:rPr lang="en-US" sz="8000" spc="96" dirty="0">
                <a:solidFill>
                  <a:srgbClr val="FFFFFF"/>
                </a:solidFill>
                <a:latin typeface="Cabin Sketch"/>
                <a:sym typeface="Cabin Sketch"/>
              </a:rPr>
              <a:t>Account Permissions Activity</a:t>
            </a:r>
            <a:endParaRPr lang="en-US" sz="8000" dirty="0">
              <a:ea typeface="Calibri"/>
              <a:cs typeface="Calibri"/>
            </a:endParaRPr>
          </a:p>
        </p:txBody>
      </p:sp>
      <p:sp>
        <p:nvSpPr>
          <p:cNvPr id="4" name="Freeform 4">
            <a:extLst>
              <a:ext uri="{FF2B5EF4-FFF2-40B4-BE49-F238E27FC236}">
                <a16:creationId xmlns:a16="http://schemas.microsoft.com/office/drawing/2014/main" id="{DF6A57D8-C9E3-34A1-F2AC-DD39077D8373}"/>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45B12A9-2178-2493-3EAF-9F367C25FE23}"/>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72B8F13A-712D-2A7C-8C1C-0098CBE6D02E}"/>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54E415F1-834E-AD98-5E1E-25B4E87C34EC}"/>
              </a:ext>
            </a:extLst>
          </p:cNvPr>
          <p:cNvSpPr txBox="1"/>
          <p:nvPr/>
        </p:nvSpPr>
        <p:spPr>
          <a:xfrm>
            <a:off x="2875619" y="3704510"/>
            <a:ext cx="11945486" cy="1741311"/>
          </a:xfrm>
          <a:prstGeom prst="rect">
            <a:avLst/>
          </a:prstGeom>
        </p:spPr>
        <p:txBody>
          <a:bodyPr lIns="0" tIns="0" rIns="0" bIns="0" rtlCol="0" anchor="t">
            <a:spAutoFit/>
          </a:bodyPr>
          <a:lstStyle/>
          <a:p>
            <a:pPr algn="ctr">
              <a:lnSpc>
                <a:spcPts val="4619"/>
              </a:lnSpc>
            </a:pPr>
            <a:r>
              <a:rPr lang="en-US" sz="4400" dirty="0">
                <a:solidFill>
                  <a:srgbClr val="FFFFFF"/>
                </a:solidFill>
                <a:latin typeface="Caveat Brush"/>
                <a:ea typeface="Calibri"/>
                <a:cs typeface="Calibri"/>
                <a:sym typeface="Caveat Brush"/>
              </a:rPr>
              <a:t>Here’s the answers! How did you do?</a:t>
            </a:r>
            <a:endParaRPr lang="en-US" sz="4400" dirty="0">
              <a:solidFill>
                <a:srgbClr val="FFC000"/>
              </a:solidFill>
              <a:ea typeface="Calibri"/>
              <a:cs typeface="Calibri"/>
            </a:endParaRPr>
          </a:p>
          <a:p>
            <a:pPr algn="ctr">
              <a:lnSpc>
                <a:spcPts val="4619"/>
              </a:lnSpc>
            </a:pPr>
            <a:endParaRPr lang="en-US" sz="325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DA33AA19-D40B-84AD-7500-031B1BFB1A6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12" name="TextBox 11">
            <a:extLst>
              <a:ext uri="{FF2B5EF4-FFF2-40B4-BE49-F238E27FC236}">
                <a16:creationId xmlns:a16="http://schemas.microsoft.com/office/drawing/2014/main" id="{9EBA07BB-F1D6-884B-47CC-F512F2FD077A}"/>
              </a:ext>
            </a:extLst>
          </p:cNvPr>
          <p:cNvSpPr txBox="1"/>
          <p:nvPr/>
        </p:nvSpPr>
        <p:spPr>
          <a:xfrm>
            <a:off x="7877748" y="4453367"/>
            <a:ext cx="3113070" cy="4171463"/>
          </a:xfrm>
          <a:prstGeom prst="rect">
            <a:avLst/>
          </a:prstGeom>
          <a:noFill/>
        </p:spPr>
        <p:txBody>
          <a:bodyPr wrap="square" rtlCol="0">
            <a:spAutoFit/>
          </a:bodyPr>
          <a:lstStyle/>
          <a:p>
            <a:pPr>
              <a:lnSpc>
                <a:spcPct val="150000"/>
              </a:lnSpc>
            </a:pPr>
            <a:r>
              <a:rPr lang="en-US" sz="3600" dirty="0">
                <a:solidFill>
                  <a:schemeClr val="bg1"/>
                </a:solidFill>
                <a:latin typeface="Caveat Brush" pitchFamily="2" charset="0"/>
              </a:rPr>
              <a:t>101 = </a:t>
            </a:r>
            <a:r>
              <a:rPr lang="en-US" sz="3600" dirty="0">
                <a:solidFill>
                  <a:schemeClr val="accent6"/>
                </a:solidFill>
                <a:latin typeface="Caveat Brush" pitchFamily="2" charset="0"/>
              </a:rPr>
              <a:t>5</a:t>
            </a:r>
          </a:p>
          <a:p>
            <a:pPr>
              <a:lnSpc>
                <a:spcPct val="150000"/>
              </a:lnSpc>
            </a:pPr>
            <a:r>
              <a:rPr lang="en-US" sz="3600" dirty="0">
                <a:solidFill>
                  <a:schemeClr val="bg1"/>
                </a:solidFill>
                <a:latin typeface="Caveat Brush" pitchFamily="2" charset="0"/>
              </a:rPr>
              <a:t>110 = </a:t>
            </a:r>
            <a:r>
              <a:rPr lang="en-US" sz="3600" dirty="0">
                <a:solidFill>
                  <a:schemeClr val="accent6"/>
                </a:solidFill>
                <a:latin typeface="Caveat Brush" pitchFamily="2" charset="0"/>
              </a:rPr>
              <a:t>6</a:t>
            </a:r>
          </a:p>
          <a:p>
            <a:pPr>
              <a:lnSpc>
                <a:spcPct val="150000"/>
              </a:lnSpc>
            </a:pPr>
            <a:r>
              <a:rPr lang="en-US" sz="3600" dirty="0">
                <a:solidFill>
                  <a:schemeClr val="bg1"/>
                </a:solidFill>
                <a:latin typeface="Caveat Brush" pitchFamily="2" charset="0"/>
              </a:rPr>
              <a:t>001 = </a:t>
            </a:r>
            <a:r>
              <a:rPr lang="en-US" sz="3600" dirty="0">
                <a:solidFill>
                  <a:schemeClr val="accent6"/>
                </a:solidFill>
                <a:latin typeface="Caveat Brush" pitchFamily="2" charset="0"/>
              </a:rPr>
              <a:t>1</a:t>
            </a:r>
          </a:p>
          <a:p>
            <a:pPr>
              <a:lnSpc>
                <a:spcPct val="150000"/>
              </a:lnSpc>
            </a:pPr>
            <a:r>
              <a:rPr lang="en-US" sz="3600" dirty="0">
                <a:solidFill>
                  <a:schemeClr val="bg1"/>
                </a:solidFill>
                <a:latin typeface="Caveat Brush" pitchFamily="2" charset="0"/>
              </a:rPr>
              <a:t>010 = </a:t>
            </a:r>
            <a:r>
              <a:rPr lang="en-US" sz="3600" dirty="0">
                <a:solidFill>
                  <a:schemeClr val="accent6"/>
                </a:solidFill>
                <a:latin typeface="Caveat Brush" pitchFamily="2" charset="0"/>
              </a:rPr>
              <a:t>2</a:t>
            </a:r>
          </a:p>
          <a:p>
            <a:pPr>
              <a:lnSpc>
                <a:spcPct val="150000"/>
              </a:lnSpc>
            </a:pPr>
            <a:r>
              <a:rPr lang="en-US" sz="3600" dirty="0">
                <a:solidFill>
                  <a:schemeClr val="bg1"/>
                </a:solidFill>
                <a:latin typeface="Caveat Brush" pitchFamily="2" charset="0"/>
              </a:rPr>
              <a:t>100 = </a:t>
            </a:r>
            <a:r>
              <a:rPr lang="en-US" sz="3600" dirty="0">
                <a:solidFill>
                  <a:schemeClr val="accent6"/>
                </a:solidFill>
                <a:latin typeface="Caveat Brush" pitchFamily="2" charset="0"/>
              </a:rPr>
              <a:t>4</a:t>
            </a:r>
          </a:p>
        </p:txBody>
      </p:sp>
    </p:spTree>
    <p:extLst>
      <p:ext uri="{BB962C8B-B14F-4D97-AF65-F5344CB8AC3E}">
        <p14:creationId xmlns:p14="http://schemas.microsoft.com/office/powerpoint/2010/main" val="7964864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FAA8A6CF-7AA0-43B0-A7A4-0C6B5CE1ED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F018EB-A826-AF62-B5BB-BEB3500A2CD3}"/>
              </a:ext>
            </a:extLst>
          </p:cNvPr>
          <p:cNvSpPr/>
          <p:nvPr/>
        </p:nvSpPr>
        <p:spPr>
          <a:xfrm>
            <a:off x="0" y="3634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C6E35228-0738-8135-4AA9-AF2CE3D6E68E}"/>
              </a:ext>
            </a:extLst>
          </p:cNvPr>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a:extLst>
              <a:ext uri="{FF2B5EF4-FFF2-40B4-BE49-F238E27FC236}">
                <a16:creationId xmlns:a16="http://schemas.microsoft.com/office/drawing/2014/main" id="{80E8FD16-A019-3660-AB44-016387982EE6}"/>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95A36668-B4AC-8417-2C34-1470303944E4}"/>
              </a:ext>
            </a:extLst>
          </p:cNvPr>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D74FD06-CAA8-8368-8A89-B9D65BEFF894}"/>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D06C9C16-4D44-6626-02AF-E2D6906E3CF5}"/>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7BB54BEE-9C4A-58A7-8220-944CF3246DAD}"/>
              </a:ext>
            </a:extLst>
          </p:cNvPr>
          <p:cNvSpPr txBox="1"/>
          <p:nvPr/>
        </p:nvSpPr>
        <p:spPr>
          <a:xfrm>
            <a:off x="3058424" y="3334108"/>
            <a:ext cx="11945486" cy="6460551"/>
          </a:xfrm>
          <a:prstGeom prst="rect">
            <a:avLst/>
          </a:prstGeom>
        </p:spPr>
        <p:txBody>
          <a:bodyPr lIns="0" tIns="0" rIns="0" bIns="0" rtlCol="0" anchor="t">
            <a:spAutoFit/>
          </a:bodyPr>
          <a:lstStyle/>
          <a:p>
            <a:pPr algn="ctr">
              <a:lnSpc>
                <a:spcPts val="4619"/>
              </a:lnSpc>
            </a:pPr>
            <a:r>
              <a:rPr lang="en-US" sz="4400" dirty="0">
                <a:solidFill>
                  <a:srgbClr val="FFFFFF"/>
                </a:solidFill>
                <a:latin typeface="Caveat Brush"/>
                <a:ea typeface="Calibri"/>
                <a:cs typeface="Calibri"/>
                <a:sym typeface="Caveat Brush"/>
              </a:rPr>
              <a:t>Remember! Account permissions are grouped in </a:t>
            </a:r>
            <a:r>
              <a:rPr lang="en-US" sz="4400" dirty="0">
                <a:solidFill>
                  <a:schemeClr val="accent1"/>
                </a:solidFill>
                <a:latin typeface="Caveat Brush"/>
                <a:ea typeface="Calibri"/>
                <a:cs typeface="Calibri"/>
                <a:sym typeface="Caveat Brush"/>
              </a:rPr>
              <a:t>3</a:t>
            </a:r>
            <a:r>
              <a:rPr lang="en-US" sz="4400" dirty="0">
                <a:solidFill>
                  <a:srgbClr val="FFFFFF"/>
                </a:solidFill>
                <a:latin typeface="Caveat Brush"/>
                <a:ea typeface="Calibri"/>
                <a:cs typeface="Calibri"/>
                <a:sym typeface="Caveat Brush"/>
              </a:rPr>
              <a:t> permissions per group (</a:t>
            </a:r>
            <a:r>
              <a:rPr lang="en-US" sz="4400" dirty="0">
                <a:solidFill>
                  <a:schemeClr val="accent1"/>
                </a:solidFill>
                <a:latin typeface="Caveat Brush"/>
                <a:ea typeface="Calibri"/>
                <a:cs typeface="Calibri"/>
                <a:sym typeface="Caveat Brush"/>
              </a:rPr>
              <a:t>3</a:t>
            </a:r>
            <a:r>
              <a:rPr lang="en-US" sz="4400" dirty="0">
                <a:solidFill>
                  <a:srgbClr val="FFFFFF"/>
                </a:solidFill>
                <a:latin typeface="Caveat Brush"/>
                <a:ea typeface="Calibri"/>
                <a:cs typeface="Calibri"/>
                <a:sym typeface="Caveat Brush"/>
              </a:rPr>
              <a:t>). So, when we are changing the permissions to a file/directory, there will be </a:t>
            </a:r>
            <a:r>
              <a:rPr lang="en-US" sz="4400" dirty="0">
                <a:solidFill>
                  <a:schemeClr val="accent1"/>
                </a:solidFill>
                <a:latin typeface="Caveat Brush"/>
                <a:ea typeface="Calibri"/>
                <a:cs typeface="Calibri"/>
                <a:sym typeface="Caveat Brush"/>
              </a:rPr>
              <a:t>3</a:t>
            </a:r>
            <a:r>
              <a:rPr lang="en-US" sz="4400" dirty="0">
                <a:solidFill>
                  <a:srgbClr val="FFFFFF"/>
                </a:solidFill>
                <a:latin typeface="Caveat Brush"/>
                <a:ea typeface="Calibri"/>
                <a:cs typeface="Calibri"/>
                <a:sym typeface="Caveat Brush"/>
              </a:rPr>
              <a:t> binary digits associated with it. For example, take a look at the following permission:</a:t>
            </a:r>
          </a:p>
          <a:p>
            <a:pPr algn="ctr">
              <a:lnSpc>
                <a:spcPts val="4619"/>
              </a:lnSpc>
            </a:pPr>
            <a:r>
              <a:rPr lang="en-US" sz="4400" dirty="0">
                <a:solidFill>
                  <a:srgbClr val="FFFFFF"/>
                </a:solidFill>
                <a:latin typeface="Caveat Brush"/>
                <a:ea typeface="Calibri"/>
                <a:cs typeface="Calibri"/>
                <a:sym typeface="Caveat Brush"/>
              </a:rPr>
              <a:t> </a:t>
            </a:r>
          </a:p>
          <a:p>
            <a:pPr algn="ctr">
              <a:lnSpc>
                <a:spcPts val="4619"/>
              </a:lnSpc>
            </a:pPr>
            <a:r>
              <a:rPr lang="en-US" sz="4400" dirty="0">
                <a:solidFill>
                  <a:srgbClr val="FFFFFF"/>
                </a:solidFill>
                <a:latin typeface="Caveat Brush"/>
                <a:ea typeface="Calibri"/>
                <a:cs typeface="Calibri"/>
                <a:sym typeface="Caveat Brush"/>
              </a:rPr>
              <a:t>6 5 7</a:t>
            </a:r>
            <a:endParaRPr lang="en-US" sz="4400" dirty="0">
              <a:solidFill>
                <a:srgbClr val="FFC000"/>
              </a:solidFill>
              <a:ea typeface="Calibri"/>
              <a:cs typeface="Calibri"/>
            </a:endParaRPr>
          </a:p>
          <a:p>
            <a:pPr algn="ctr">
              <a:lnSpc>
                <a:spcPts val="4619"/>
              </a:lnSpc>
            </a:pPr>
            <a:endParaRPr lang="en-US" sz="4400" dirty="0">
              <a:solidFill>
                <a:srgbClr val="FFFFFF"/>
              </a:solidFill>
              <a:latin typeface="Caveat Brush"/>
            </a:endParaRPr>
          </a:p>
          <a:p>
            <a:pPr algn="ctr">
              <a:lnSpc>
                <a:spcPts val="4619"/>
              </a:lnSpc>
            </a:pPr>
            <a:r>
              <a:rPr lang="en-US" sz="4400" dirty="0">
                <a:solidFill>
                  <a:srgbClr val="FFFFFF"/>
                </a:solidFill>
                <a:latin typeface="Caveat Brush"/>
              </a:rPr>
              <a:t>This permission is set to where the owners have read and write, the group has read and execute, and the others have read write and execute. </a:t>
            </a: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2FB94261-400F-CF65-D64D-F6A255FBBB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300765867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5563ECBA-8540-BCF7-EA57-13D70A0F31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BC19AB-BA22-7493-5456-BED653315853}"/>
              </a:ext>
            </a:extLst>
          </p:cNvPr>
          <p:cNvSpPr/>
          <p:nvPr/>
        </p:nvSpPr>
        <p:spPr>
          <a:xfrm>
            <a:off x="0" y="3634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19C971A-0C39-4966-4E80-6AE35D147634}"/>
              </a:ext>
            </a:extLst>
          </p:cNvPr>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a:extLst>
              <a:ext uri="{FF2B5EF4-FFF2-40B4-BE49-F238E27FC236}">
                <a16:creationId xmlns:a16="http://schemas.microsoft.com/office/drawing/2014/main" id="{655DF4C3-8E8A-FC90-AA40-3AD4509AB83D}"/>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C6E9E44-071E-0959-419B-93D776766C14}"/>
              </a:ext>
            </a:extLst>
          </p:cNvPr>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987631B-450D-D411-6F40-89D510E4BE73}"/>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EB2B17F-6828-69E3-36CC-4CBDF483AD7F}"/>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999AEA8A-6CB8-87F8-E9AF-71DB08375E10}"/>
              </a:ext>
            </a:extLst>
          </p:cNvPr>
          <p:cNvSpPr txBox="1"/>
          <p:nvPr/>
        </p:nvSpPr>
        <p:spPr>
          <a:xfrm>
            <a:off x="3058424" y="3334108"/>
            <a:ext cx="11945486" cy="3511026"/>
          </a:xfrm>
          <a:prstGeom prst="rect">
            <a:avLst/>
          </a:prstGeom>
        </p:spPr>
        <p:txBody>
          <a:bodyPr lIns="0" tIns="0" rIns="0" bIns="0" rtlCol="0" anchor="t">
            <a:spAutoFit/>
          </a:bodyPr>
          <a:lstStyle/>
          <a:p>
            <a:pPr algn="ctr">
              <a:lnSpc>
                <a:spcPts val="4619"/>
              </a:lnSpc>
            </a:pPr>
            <a:r>
              <a:rPr lang="en-US" sz="4400" dirty="0">
                <a:solidFill>
                  <a:srgbClr val="FFFFFF"/>
                </a:solidFill>
                <a:latin typeface="Caveat Brush"/>
                <a:ea typeface="Calibri"/>
                <a:cs typeface="Calibri"/>
                <a:sym typeface="Caveat Brush"/>
              </a:rPr>
              <a:t>Let’s break that down really quick before we get into some more example problems! </a:t>
            </a:r>
          </a:p>
          <a:p>
            <a:pPr algn="ctr">
              <a:lnSpc>
                <a:spcPts val="4619"/>
              </a:lnSpc>
            </a:pPr>
            <a:endParaRPr lang="en-US" sz="4400" dirty="0">
              <a:solidFill>
                <a:srgbClr val="FFFFFF"/>
              </a:solidFill>
              <a:latin typeface="Caveat Brush"/>
              <a:ea typeface="Calibri"/>
              <a:cs typeface="Calibri"/>
              <a:sym typeface="Caveat Brush"/>
            </a:endParaRPr>
          </a:p>
          <a:p>
            <a:pPr algn="ctr">
              <a:lnSpc>
                <a:spcPts val="4619"/>
              </a:lnSpc>
            </a:pPr>
            <a:endParaRPr lang="en-US" sz="4400" dirty="0">
              <a:solidFill>
                <a:srgbClr val="FFFFFF"/>
              </a:solidFill>
              <a:latin typeface="Caveat Brush"/>
              <a:ea typeface="Calibri"/>
              <a:cs typeface="Calibri"/>
              <a:sym typeface="Caveat Brush"/>
            </a:endParaRPr>
          </a:p>
          <a:p>
            <a:pPr algn="ctr">
              <a:lnSpc>
                <a:spcPts val="4619"/>
              </a:lnSpc>
            </a:pPr>
            <a:r>
              <a:rPr lang="en-US" sz="10000" dirty="0">
                <a:solidFill>
                  <a:srgbClr val="FFFFFF"/>
                </a:solidFill>
                <a:latin typeface="Caveat Brush"/>
                <a:ea typeface="Calibri"/>
                <a:cs typeface="Calibri"/>
                <a:sym typeface="Caveat Brush"/>
              </a:rPr>
              <a:t> 6  5  7</a:t>
            </a:r>
            <a:endParaRPr lang="en-US" sz="1000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52869490-FB58-D1F9-2D05-0D6660C5C9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5" name="Left Bracket 4">
            <a:extLst>
              <a:ext uri="{FF2B5EF4-FFF2-40B4-BE49-F238E27FC236}">
                <a16:creationId xmlns:a16="http://schemas.microsoft.com/office/drawing/2014/main" id="{C9B53979-3312-36BA-F948-B9AC56970729}"/>
              </a:ext>
            </a:extLst>
          </p:cNvPr>
          <p:cNvSpPr/>
          <p:nvPr/>
        </p:nvSpPr>
        <p:spPr>
          <a:xfrm rot="16200000">
            <a:off x="7970384" y="5761440"/>
            <a:ext cx="165319" cy="887372"/>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BBB9BB4B-BED7-72BD-C165-75C7DFEA9B5A}"/>
              </a:ext>
            </a:extLst>
          </p:cNvPr>
          <p:cNvSpPr/>
          <p:nvPr/>
        </p:nvSpPr>
        <p:spPr>
          <a:xfrm rot="16200000">
            <a:off x="9061340" y="5761439"/>
            <a:ext cx="165319" cy="887372"/>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372FFEB7-589E-6754-807C-0CBB53613BF5}"/>
              </a:ext>
            </a:extLst>
          </p:cNvPr>
          <p:cNvSpPr/>
          <p:nvPr/>
        </p:nvSpPr>
        <p:spPr>
          <a:xfrm rot="16200000">
            <a:off x="10106407" y="5761439"/>
            <a:ext cx="165319" cy="887372"/>
          </a:xfrm>
          <a:prstGeom prst="leftBracket">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0DFF1A96-3CBE-48E6-9510-6779CC7C953A}"/>
              </a:ext>
            </a:extLst>
          </p:cNvPr>
          <p:cNvSpPr/>
          <p:nvPr/>
        </p:nvSpPr>
        <p:spPr>
          <a:xfrm>
            <a:off x="8048560" y="6287785"/>
            <a:ext cx="102743" cy="508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95FD5B-8988-A30C-9F7B-7DCCE12F0843}"/>
              </a:ext>
            </a:extLst>
          </p:cNvPr>
          <p:cNvSpPr/>
          <p:nvPr/>
        </p:nvSpPr>
        <p:spPr>
          <a:xfrm>
            <a:off x="9092627" y="6311969"/>
            <a:ext cx="102743" cy="508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EA7E85-3129-D77C-108A-A5CFA2C0788A}"/>
              </a:ext>
            </a:extLst>
          </p:cNvPr>
          <p:cNvSpPr/>
          <p:nvPr/>
        </p:nvSpPr>
        <p:spPr>
          <a:xfrm>
            <a:off x="10137694" y="6306603"/>
            <a:ext cx="102743" cy="5089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A380C3-4CFE-7963-2939-E449DFB9584C}"/>
              </a:ext>
            </a:extLst>
          </p:cNvPr>
          <p:cNvSpPr txBox="1"/>
          <p:nvPr/>
        </p:nvSpPr>
        <p:spPr>
          <a:xfrm>
            <a:off x="6909368" y="6966102"/>
            <a:ext cx="4469259" cy="584775"/>
          </a:xfrm>
          <a:prstGeom prst="rect">
            <a:avLst/>
          </a:prstGeom>
          <a:noFill/>
        </p:spPr>
        <p:txBody>
          <a:bodyPr wrap="square" rtlCol="0">
            <a:spAutoFit/>
          </a:bodyPr>
          <a:lstStyle/>
          <a:p>
            <a:r>
              <a:rPr lang="en-US" sz="3200" dirty="0">
                <a:solidFill>
                  <a:schemeClr val="bg1"/>
                </a:solidFill>
                <a:latin typeface="Caveat Brush" pitchFamily="2" charset="0"/>
              </a:rPr>
              <a:t>	110  	 101 	  111</a:t>
            </a:r>
          </a:p>
        </p:txBody>
      </p:sp>
      <p:sp>
        <p:nvSpPr>
          <p:cNvPr id="17" name="TextBox 16">
            <a:extLst>
              <a:ext uri="{FF2B5EF4-FFF2-40B4-BE49-F238E27FC236}">
                <a16:creationId xmlns:a16="http://schemas.microsoft.com/office/drawing/2014/main" id="{64F8A37E-40BB-3ABD-98C1-9BB1A6E86B5C}"/>
              </a:ext>
            </a:extLst>
          </p:cNvPr>
          <p:cNvSpPr txBox="1"/>
          <p:nvPr/>
        </p:nvSpPr>
        <p:spPr>
          <a:xfrm>
            <a:off x="5465852" y="6969920"/>
            <a:ext cx="2415167" cy="523220"/>
          </a:xfrm>
          <a:prstGeom prst="rect">
            <a:avLst/>
          </a:prstGeom>
          <a:noFill/>
        </p:spPr>
        <p:txBody>
          <a:bodyPr wrap="square" rtlCol="0">
            <a:spAutoFit/>
          </a:bodyPr>
          <a:lstStyle/>
          <a:p>
            <a:r>
              <a:rPr lang="en-US" sz="2800" dirty="0">
                <a:solidFill>
                  <a:schemeClr val="bg1"/>
                </a:solidFill>
                <a:latin typeface="Caveat Brush" pitchFamily="2" charset="0"/>
              </a:rPr>
              <a:t>Binary Values: </a:t>
            </a:r>
          </a:p>
        </p:txBody>
      </p:sp>
      <p:sp>
        <p:nvSpPr>
          <p:cNvPr id="18" name="TextBox 17">
            <a:extLst>
              <a:ext uri="{FF2B5EF4-FFF2-40B4-BE49-F238E27FC236}">
                <a16:creationId xmlns:a16="http://schemas.microsoft.com/office/drawing/2014/main" id="{993A1EBA-9159-9DEA-5513-7B71A2932146}"/>
              </a:ext>
            </a:extLst>
          </p:cNvPr>
          <p:cNvSpPr txBox="1"/>
          <p:nvPr/>
        </p:nvSpPr>
        <p:spPr>
          <a:xfrm>
            <a:off x="5489530" y="7896504"/>
            <a:ext cx="2415167" cy="954107"/>
          </a:xfrm>
          <a:prstGeom prst="rect">
            <a:avLst/>
          </a:prstGeom>
          <a:noFill/>
        </p:spPr>
        <p:txBody>
          <a:bodyPr wrap="square" rtlCol="0">
            <a:spAutoFit/>
          </a:bodyPr>
          <a:lstStyle/>
          <a:p>
            <a:r>
              <a:rPr lang="en-US" sz="2800" dirty="0">
                <a:solidFill>
                  <a:schemeClr val="bg1"/>
                </a:solidFill>
                <a:latin typeface="Caveat Brush" pitchFamily="2" charset="0"/>
              </a:rPr>
              <a:t>Permissions associated: </a:t>
            </a:r>
          </a:p>
        </p:txBody>
      </p:sp>
      <p:sp>
        <p:nvSpPr>
          <p:cNvPr id="19" name="TextBox 18">
            <a:extLst>
              <a:ext uri="{FF2B5EF4-FFF2-40B4-BE49-F238E27FC236}">
                <a16:creationId xmlns:a16="http://schemas.microsoft.com/office/drawing/2014/main" id="{E102A650-2F96-9654-A5AE-6807DE8B8A78}"/>
              </a:ext>
            </a:extLst>
          </p:cNvPr>
          <p:cNvSpPr txBox="1"/>
          <p:nvPr/>
        </p:nvSpPr>
        <p:spPr>
          <a:xfrm>
            <a:off x="6960740" y="7997783"/>
            <a:ext cx="4469259" cy="584775"/>
          </a:xfrm>
          <a:prstGeom prst="rect">
            <a:avLst/>
          </a:prstGeom>
          <a:noFill/>
        </p:spPr>
        <p:txBody>
          <a:bodyPr wrap="square" rtlCol="0">
            <a:spAutoFit/>
          </a:bodyPr>
          <a:lstStyle/>
          <a:p>
            <a:r>
              <a:rPr lang="en-US" sz="3200" dirty="0">
                <a:solidFill>
                  <a:schemeClr val="bg1"/>
                </a:solidFill>
                <a:latin typeface="Caveat Brush" pitchFamily="2" charset="0"/>
              </a:rPr>
              <a:t>	</a:t>
            </a:r>
            <a:r>
              <a:rPr lang="en-US" sz="3200" dirty="0" err="1">
                <a:solidFill>
                  <a:schemeClr val="bg1"/>
                </a:solidFill>
                <a:latin typeface="Caveat Brush" pitchFamily="2" charset="0"/>
              </a:rPr>
              <a:t>rw</a:t>
            </a:r>
            <a:r>
              <a:rPr lang="en-US" sz="3200" dirty="0">
                <a:solidFill>
                  <a:schemeClr val="bg1"/>
                </a:solidFill>
                <a:latin typeface="Caveat Brush" pitchFamily="2" charset="0"/>
              </a:rPr>
              <a:t>-  	 r-x 	  </a:t>
            </a:r>
            <a:r>
              <a:rPr lang="en-US" sz="3200" dirty="0" err="1">
                <a:solidFill>
                  <a:schemeClr val="bg1"/>
                </a:solidFill>
                <a:latin typeface="Caveat Brush" pitchFamily="2" charset="0"/>
              </a:rPr>
              <a:t>rwx</a:t>
            </a:r>
            <a:endParaRPr lang="en-US" sz="3200" dirty="0">
              <a:solidFill>
                <a:schemeClr val="bg1"/>
              </a:solidFill>
              <a:latin typeface="Caveat Brush" pitchFamily="2" charset="0"/>
            </a:endParaRPr>
          </a:p>
        </p:txBody>
      </p:sp>
      <p:sp>
        <p:nvSpPr>
          <p:cNvPr id="20" name="Cloud 19">
            <a:extLst>
              <a:ext uri="{FF2B5EF4-FFF2-40B4-BE49-F238E27FC236}">
                <a16:creationId xmlns:a16="http://schemas.microsoft.com/office/drawing/2014/main" id="{5E0FDE9E-4BCF-E8CE-24C9-516B19F42DBA}"/>
              </a:ext>
            </a:extLst>
          </p:cNvPr>
          <p:cNvSpPr/>
          <p:nvPr/>
        </p:nvSpPr>
        <p:spPr>
          <a:xfrm>
            <a:off x="13274211" y="5476126"/>
            <a:ext cx="4341372" cy="377061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veat Brush" pitchFamily="2" charset="0"/>
              </a:rPr>
              <a:t>A ‘-’ in the permissions associated is a placeholder for 0 or “off” in binary. The dash means that that permission is not turned on for this file/directory</a:t>
            </a:r>
          </a:p>
        </p:txBody>
      </p:sp>
      <p:sp>
        <p:nvSpPr>
          <p:cNvPr id="21" name="Rectangle 20">
            <a:extLst>
              <a:ext uri="{FF2B5EF4-FFF2-40B4-BE49-F238E27FC236}">
                <a16:creationId xmlns:a16="http://schemas.microsoft.com/office/drawing/2014/main" id="{6B8004E5-0BFE-83AF-4B76-A9276ABBC243}"/>
              </a:ext>
            </a:extLst>
          </p:cNvPr>
          <p:cNvSpPr/>
          <p:nvPr/>
        </p:nvSpPr>
        <p:spPr>
          <a:xfrm>
            <a:off x="5475628" y="7667815"/>
            <a:ext cx="6477854" cy="181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219967"/>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89751675-D3DE-BA6E-CB7E-0DC9EC9CF1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7647D3-97D1-B740-2083-4B359B071B42}"/>
              </a:ext>
            </a:extLst>
          </p:cNvPr>
          <p:cNvSpPr/>
          <p:nvPr/>
        </p:nvSpPr>
        <p:spPr>
          <a:xfrm>
            <a:off x="0" y="3634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B4B724D4-79B5-A326-AAC7-E2C8DC08DD2D}"/>
              </a:ext>
            </a:extLst>
          </p:cNvPr>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a:extLst>
              <a:ext uri="{FF2B5EF4-FFF2-40B4-BE49-F238E27FC236}">
                <a16:creationId xmlns:a16="http://schemas.microsoft.com/office/drawing/2014/main" id="{02CCA4BE-E197-906E-4CA9-2D03D8A3BFCE}"/>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CB90463-FBF4-F0A8-81F9-125C0C7325C1}"/>
              </a:ext>
            </a:extLst>
          </p:cNvPr>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C6E633FE-FB8A-AE9A-FB54-E2BCC7D32008}"/>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A206CE17-429C-63F6-516C-E4B7F8D13C16}"/>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33082250-78AA-684B-C850-3A4E0011A7A8}"/>
              </a:ext>
            </a:extLst>
          </p:cNvPr>
          <p:cNvSpPr txBox="1"/>
          <p:nvPr/>
        </p:nvSpPr>
        <p:spPr>
          <a:xfrm>
            <a:off x="2885894" y="3632409"/>
            <a:ext cx="11945486" cy="1741311"/>
          </a:xfrm>
          <a:prstGeom prst="rect">
            <a:avLst/>
          </a:prstGeom>
        </p:spPr>
        <p:txBody>
          <a:bodyPr lIns="0" tIns="0" rIns="0" bIns="0" rtlCol="0" anchor="t">
            <a:spAutoFit/>
          </a:bodyPr>
          <a:lstStyle/>
          <a:p>
            <a:pPr algn="ctr">
              <a:lnSpc>
                <a:spcPts val="4619"/>
              </a:lnSpc>
            </a:pPr>
            <a:r>
              <a:rPr lang="en-US" sz="4400" dirty="0">
                <a:solidFill>
                  <a:srgbClr val="FFFFFF"/>
                </a:solidFill>
                <a:latin typeface="Caveat Brush"/>
                <a:ea typeface="Calibri"/>
                <a:cs typeface="Calibri"/>
                <a:sym typeface="Caveat Brush"/>
              </a:rPr>
              <a:t>Try it out on your own! The answers are on the next slide. </a:t>
            </a:r>
            <a:endParaRPr lang="en-US" sz="4400" dirty="0">
              <a:solidFill>
                <a:srgbClr val="FFC000"/>
              </a:solidFill>
              <a:ea typeface="Calibri"/>
              <a:cs typeface="Calibri"/>
            </a:endParaRPr>
          </a:p>
          <a:p>
            <a:pPr algn="ctr">
              <a:lnSpc>
                <a:spcPts val="4619"/>
              </a:lnSpc>
            </a:pPr>
            <a:endParaRPr lang="en-US" sz="325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D83B670B-C562-E82D-838C-8AAD632549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12" name="TextBox 11">
            <a:extLst>
              <a:ext uri="{FF2B5EF4-FFF2-40B4-BE49-F238E27FC236}">
                <a16:creationId xmlns:a16="http://schemas.microsoft.com/office/drawing/2014/main" id="{915F892B-21EB-0AD8-3543-D0EA1F931235}"/>
              </a:ext>
            </a:extLst>
          </p:cNvPr>
          <p:cNvSpPr txBox="1"/>
          <p:nvPr/>
        </p:nvSpPr>
        <p:spPr>
          <a:xfrm>
            <a:off x="7877748" y="4453367"/>
            <a:ext cx="3113070" cy="4171463"/>
          </a:xfrm>
          <a:prstGeom prst="rect">
            <a:avLst/>
          </a:prstGeom>
          <a:noFill/>
        </p:spPr>
        <p:txBody>
          <a:bodyPr wrap="square" rtlCol="0">
            <a:spAutoFit/>
          </a:bodyPr>
          <a:lstStyle/>
          <a:p>
            <a:pPr>
              <a:lnSpc>
                <a:spcPct val="150000"/>
              </a:lnSpc>
            </a:pPr>
            <a:r>
              <a:rPr lang="en-US" sz="3600" dirty="0">
                <a:solidFill>
                  <a:schemeClr val="bg1"/>
                </a:solidFill>
                <a:latin typeface="Caveat Brush" pitchFamily="2" charset="0"/>
              </a:rPr>
              <a:t>777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123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543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624 = </a:t>
            </a:r>
            <a:r>
              <a:rPr lang="en-US" sz="3600" dirty="0">
                <a:solidFill>
                  <a:schemeClr val="accent1"/>
                </a:solidFill>
                <a:latin typeface="Caveat Brush" pitchFamily="2" charset="0"/>
              </a:rPr>
              <a:t>?</a:t>
            </a:r>
          </a:p>
          <a:p>
            <a:pPr>
              <a:lnSpc>
                <a:spcPct val="150000"/>
              </a:lnSpc>
            </a:pPr>
            <a:r>
              <a:rPr lang="en-US" sz="3600" dirty="0">
                <a:solidFill>
                  <a:schemeClr val="bg1"/>
                </a:solidFill>
                <a:latin typeface="Caveat Brush" pitchFamily="2" charset="0"/>
              </a:rPr>
              <a:t>416 = </a:t>
            </a:r>
            <a:r>
              <a:rPr lang="en-US" sz="3600" dirty="0">
                <a:solidFill>
                  <a:schemeClr val="accent1"/>
                </a:solidFill>
                <a:latin typeface="Caveat Brush" pitchFamily="2" charset="0"/>
              </a:rPr>
              <a:t>?</a:t>
            </a:r>
          </a:p>
        </p:txBody>
      </p:sp>
    </p:spTree>
    <p:extLst>
      <p:ext uri="{BB962C8B-B14F-4D97-AF65-F5344CB8AC3E}">
        <p14:creationId xmlns:p14="http://schemas.microsoft.com/office/powerpoint/2010/main" val="348619364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3E36AF57-C2AA-C724-2E7A-054ABF7C9E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DE8160-0642-A763-419B-EE98F508FA12}"/>
              </a:ext>
            </a:extLst>
          </p:cNvPr>
          <p:cNvSpPr/>
          <p:nvPr/>
        </p:nvSpPr>
        <p:spPr>
          <a:xfrm>
            <a:off x="0" y="3634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C7E35B89-24A4-A144-7BF7-C33B06624D93}"/>
              </a:ext>
            </a:extLst>
          </p:cNvPr>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a:extLst>
              <a:ext uri="{FF2B5EF4-FFF2-40B4-BE49-F238E27FC236}">
                <a16:creationId xmlns:a16="http://schemas.microsoft.com/office/drawing/2014/main" id="{56A83B8C-81D3-A1CB-8907-2577CA054C71}"/>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622994A1-6233-B8EC-06AD-2D176BA2E2D9}"/>
              </a:ext>
            </a:extLst>
          </p:cNvPr>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2FE1081-5C00-0CB3-FB6A-BC517F02DA0A}"/>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B4D64FDC-9EC6-A9FC-D78C-8DD730A1D339}"/>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C7743243-31BD-46DC-3241-9DD86B1DFD89}"/>
              </a:ext>
            </a:extLst>
          </p:cNvPr>
          <p:cNvSpPr txBox="1"/>
          <p:nvPr/>
        </p:nvSpPr>
        <p:spPr>
          <a:xfrm>
            <a:off x="2885894" y="3632409"/>
            <a:ext cx="11945486" cy="1741311"/>
          </a:xfrm>
          <a:prstGeom prst="rect">
            <a:avLst/>
          </a:prstGeom>
        </p:spPr>
        <p:txBody>
          <a:bodyPr lIns="0" tIns="0" rIns="0" bIns="0" rtlCol="0" anchor="t">
            <a:spAutoFit/>
          </a:bodyPr>
          <a:lstStyle/>
          <a:p>
            <a:pPr algn="ctr">
              <a:lnSpc>
                <a:spcPts val="4619"/>
              </a:lnSpc>
            </a:pPr>
            <a:r>
              <a:rPr lang="en-US" sz="4400" dirty="0">
                <a:solidFill>
                  <a:srgbClr val="FFFFFF"/>
                </a:solidFill>
                <a:latin typeface="Caveat Brush"/>
                <a:ea typeface="Calibri"/>
                <a:cs typeface="Calibri"/>
                <a:sym typeface="Caveat Brush"/>
              </a:rPr>
              <a:t>How did you do? Check your answers!</a:t>
            </a:r>
            <a:endParaRPr lang="en-US" sz="4400" dirty="0">
              <a:solidFill>
                <a:srgbClr val="FFC000"/>
              </a:solidFill>
              <a:ea typeface="Calibri"/>
              <a:cs typeface="Calibri"/>
            </a:endParaRPr>
          </a:p>
          <a:p>
            <a:pPr algn="ctr">
              <a:lnSpc>
                <a:spcPts val="4619"/>
              </a:lnSpc>
            </a:pPr>
            <a:endParaRPr lang="en-US" sz="3250" dirty="0">
              <a:solidFill>
                <a:srgbClr val="FFFFFF"/>
              </a:solidFill>
              <a:latin typeface="Caveat Brush"/>
            </a:endParaRPr>
          </a:p>
          <a:p>
            <a:pPr algn="just">
              <a:lnSpc>
                <a:spcPts val="4619"/>
              </a:lnSpc>
            </a:pPr>
            <a:endParaRPr lang="en-US" sz="3250" dirty="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54FE41B4-13DB-276D-4633-52C5DDB466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12" name="TextBox 11">
            <a:extLst>
              <a:ext uri="{FF2B5EF4-FFF2-40B4-BE49-F238E27FC236}">
                <a16:creationId xmlns:a16="http://schemas.microsoft.com/office/drawing/2014/main" id="{60E6C929-E948-346E-0B94-F873073C8470}"/>
              </a:ext>
            </a:extLst>
          </p:cNvPr>
          <p:cNvSpPr txBox="1"/>
          <p:nvPr/>
        </p:nvSpPr>
        <p:spPr>
          <a:xfrm>
            <a:off x="7302395" y="4414453"/>
            <a:ext cx="4153290" cy="4171463"/>
          </a:xfrm>
          <a:prstGeom prst="rect">
            <a:avLst/>
          </a:prstGeom>
          <a:noFill/>
        </p:spPr>
        <p:txBody>
          <a:bodyPr wrap="square" rtlCol="0">
            <a:spAutoFit/>
          </a:bodyPr>
          <a:lstStyle/>
          <a:p>
            <a:pPr>
              <a:lnSpc>
                <a:spcPct val="150000"/>
              </a:lnSpc>
            </a:pPr>
            <a:r>
              <a:rPr lang="en-US" sz="3600" dirty="0">
                <a:solidFill>
                  <a:schemeClr val="bg1"/>
                </a:solidFill>
                <a:latin typeface="Caveat Brush" pitchFamily="2" charset="0"/>
              </a:rPr>
              <a:t>777 = </a:t>
            </a:r>
            <a:r>
              <a:rPr lang="en-US" sz="3600" dirty="0" err="1">
                <a:solidFill>
                  <a:schemeClr val="accent6"/>
                </a:solidFill>
                <a:latin typeface="Caveat Brush" pitchFamily="2" charset="0"/>
              </a:rPr>
              <a:t>rwx</a:t>
            </a:r>
            <a:r>
              <a:rPr lang="en-US" sz="3600" dirty="0">
                <a:solidFill>
                  <a:schemeClr val="accent6"/>
                </a:solidFill>
                <a:latin typeface="Caveat Brush" pitchFamily="2" charset="0"/>
              </a:rPr>
              <a:t>, </a:t>
            </a:r>
            <a:r>
              <a:rPr lang="en-US" sz="3600" dirty="0" err="1">
                <a:solidFill>
                  <a:schemeClr val="accent6"/>
                </a:solidFill>
                <a:latin typeface="Caveat Brush" pitchFamily="2" charset="0"/>
              </a:rPr>
              <a:t>rwx</a:t>
            </a:r>
            <a:r>
              <a:rPr lang="en-US" sz="3600" dirty="0">
                <a:solidFill>
                  <a:schemeClr val="accent6"/>
                </a:solidFill>
                <a:latin typeface="Caveat Brush" pitchFamily="2" charset="0"/>
              </a:rPr>
              <a:t>, </a:t>
            </a:r>
            <a:r>
              <a:rPr lang="en-US" sz="3600" dirty="0" err="1">
                <a:solidFill>
                  <a:schemeClr val="accent6"/>
                </a:solidFill>
                <a:latin typeface="Caveat Brush" pitchFamily="2" charset="0"/>
              </a:rPr>
              <a:t>rwx</a:t>
            </a:r>
            <a:endParaRPr lang="en-US" sz="3600" dirty="0">
              <a:solidFill>
                <a:schemeClr val="accent6"/>
              </a:solidFill>
              <a:latin typeface="Caveat Brush" pitchFamily="2" charset="0"/>
            </a:endParaRPr>
          </a:p>
          <a:p>
            <a:pPr>
              <a:lnSpc>
                <a:spcPct val="150000"/>
              </a:lnSpc>
            </a:pPr>
            <a:r>
              <a:rPr lang="en-US" sz="3600" dirty="0">
                <a:solidFill>
                  <a:schemeClr val="bg1"/>
                </a:solidFill>
                <a:latin typeface="Caveat Brush" pitchFamily="2" charset="0"/>
              </a:rPr>
              <a:t>123 = </a:t>
            </a:r>
            <a:r>
              <a:rPr lang="en-US" sz="3600" dirty="0">
                <a:solidFill>
                  <a:schemeClr val="accent6"/>
                </a:solidFill>
                <a:latin typeface="Caveat Brush" pitchFamily="2" charset="0"/>
              </a:rPr>
              <a:t>--x, -w-, -</a:t>
            </a:r>
            <a:r>
              <a:rPr lang="en-US" sz="3600" dirty="0" err="1">
                <a:solidFill>
                  <a:schemeClr val="accent6"/>
                </a:solidFill>
                <a:latin typeface="Caveat Brush" pitchFamily="2" charset="0"/>
              </a:rPr>
              <a:t>wx</a:t>
            </a:r>
            <a:endParaRPr lang="en-US" sz="3600" dirty="0">
              <a:solidFill>
                <a:schemeClr val="accent6"/>
              </a:solidFill>
              <a:latin typeface="Caveat Brush" pitchFamily="2" charset="0"/>
            </a:endParaRPr>
          </a:p>
          <a:p>
            <a:pPr>
              <a:lnSpc>
                <a:spcPct val="150000"/>
              </a:lnSpc>
            </a:pPr>
            <a:r>
              <a:rPr lang="en-US" sz="3600" dirty="0">
                <a:solidFill>
                  <a:schemeClr val="bg1"/>
                </a:solidFill>
                <a:latin typeface="Caveat Brush" pitchFamily="2" charset="0"/>
              </a:rPr>
              <a:t>543 = </a:t>
            </a:r>
            <a:r>
              <a:rPr lang="en-US" sz="3600" dirty="0">
                <a:solidFill>
                  <a:schemeClr val="accent6"/>
                </a:solidFill>
                <a:latin typeface="Caveat Brush" pitchFamily="2" charset="0"/>
              </a:rPr>
              <a:t>r-x, r--, -</a:t>
            </a:r>
            <a:r>
              <a:rPr lang="en-US" sz="3600" dirty="0" err="1">
                <a:solidFill>
                  <a:schemeClr val="accent6"/>
                </a:solidFill>
                <a:latin typeface="Caveat Brush" pitchFamily="2" charset="0"/>
              </a:rPr>
              <a:t>wx</a:t>
            </a:r>
            <a:endParaRPr lang="en-US" sz="3600" dirty="0">
              <a:solidFill>
                <a:schemeClr val="accent6"/>
              </a:solidFill>
              <a:latin typeface="Caveat Brush" pitchFamily="2" charset="0"/>
            </a:endParaRPr>
          </a:p>
          <a:p>
            <a:pPr>
              <a:lnSpc>
                <a:spcPct val="150000"/>
              </a:lnSpc>
            </a:pPr>
            <a:r>
              <a:rPr lang="en-US" sz="3600" dirty="0">
                <a:solidFill>
                  <a:schemeClr val="bg1"/>
                </a:solidFill>
                <a:latin typeface="Caveat Brush" pitchFamily="2" charset="0"/>
              </a:rPr>
              <a:t>624 = </a:t>
            </a:r>
            <a:r>
              <a:rPr lang="en-US" sz="3600" dirty="0" err="1">
                <a:solidFill>
                  <a:schemeClr val="accent6"/>
                </a:solidFill>
                <a:latin typeface="Caveat Brush" pitchFamily="2" charset="0"/>
              </a:rPr>
              <a:t>rw</a:t>
            </a:r>
            <a:r>
              <a:rPr lang="en-US" sz="3600" dirty="0">
                <a:solidFill>
                  <a:schemeClr val="accent6"/>
                </a:solidFill>
                <a:latin typeface="Caveat Brush" pitchFamily="2" charset="0"/>
              </a:rPr>
              <a:t>-, -w-, r--</a:t>
            </a:r>
          </a:p>
          <a:p>
            <a:pPr>
              <a:lnSpc>
                <a:spcPct val="150000"/>
              </a:lnSpc>
            </a:pPr>
            <a:r>
              <a:rPr lang="en-US" sz="3600" dirty="0">
                <a:solidFill>
                  <a:schemeClr val="bg1"/>
                </a:solidFill>
                <a:latin typeface="Caveat Brush" pitchFamily="2" charset="0"/>
              </a:rPr>
              <a:t>416 = </a:t>
            </a:r>
            <a:r>
              <a:rPr lang="en-US" sz="3600" dirty="0">
                <a:solidFill>
                  <a:schemeClr val="accent6"/>
                </a:solidFill>
                <a:latin typeface="Caveat Brush" pitchFamily="2" charset="0"/>
              </a:rPr>
              <a:t>r--, --x, </a:t>
            </a:r>
            <a:r>
              <a:rPr lang="en-US" sz="3600" dirty="0" err="1">
                <a:solidFill>
                  <a:schemeClr val="accent6"/>
                </a:solidFill>
                <a:latin typeface="Caveat Brush" pitchFamily="2" charset="0"/>
              </a:rPr>
              <a:t>rw</a:t>
            </a:r>
            <a:r>
              <a:rPr lang="en-US" sz="3600" dirty="0">
                <a:solidFill>
                  <a:schemeClr val="accent6"/>
                </a:solidFill>
                <a:latin typeface="Caveat Brush" pitchFamily="2" charset="0"/>
              </a:rPr>
              <a:t>-</a:t>
            </a:r>
          </a:p>
        </p:txBody>
      </p:sp>
    </p:spTree>
    <p:extLst>
      <p:ext uri="{BB962C8B-B14F-4D97-AF65-F5344CB8AC3E}">
        <p14:creationId xmlns:p14="http://schemas.microsoft.com/office/powerpoint/2010/main" val="162975002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94EDF2CD-1D3D-B9D6-ED6E-DDE8C419A4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8ECAEE-312F-5FDF-D1DF-A0C7BF446A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a:extLst>
              <a:ext uri="{FF2B5EF4-FFF2-40B4-BE49-F238E27FC236}">
                <a16:creationId xmlns:a16="http://schemas.microsoft.com/office/drawing/2014/main" id="{65A25FAD-AE17-E489-DB7D-13684C03D09F}"/>
              </a:ext>
            </a:extLst>
          </p:cNvPr>
          <p:cNvSpPr txBox="1"/>
          <p:nvPr/>
        </p:nvSpPr>
        <p:spPr>
          <a:xfrm>
            <a:off x="2412736" y="649432"/>
            <a:ext cx="13139257" cy="3147336"/>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Account Permissions</a:t>
            </a:r>
            <a:endParaRPr lang="en-US" dirty="0"/>
          </a:p>
        </p:txBody>
      </p:sp>
      <p:sp>
        <p:nvSpPr>
          <p:cNvPr id="8" name="Freeform 8">
            <a:extLst>
              <a:ext uri="{FF2B5EF4-FFF2-40B4-BE49-F238E27FC236}">
                <a16:creationId xmlns:a16="http://schemas.microsoft.com/office/drawing/2014/main" id="{6D8174C4-CB01-C71C-A54E-0D3FEEE28835}"/>
              </a:ext>
            </a:extLst>
          </p:cNvPr>
          <p:cNvSpPr/>
          <p:nvPr/>
        </p:nvSpPr>
        <p:spPr>
          <a:xfrm rot="1132131">
            <a:off x="13393319" y="3654314"/>
            <a:ext cx="2472006" cy="2968566"/>
          </a:xfrm>
          <a:custGeom>
            <a:avLst/>
            <a:gdLst/>
            <a:ahLst/>
            <a:cxnLst/>
            <a:rect l="l" t="t" r="r" b="b"/>
            <a:pathLst>
              <a:path w="2472006" h="2968566">
                <a:moveTo>
                  <a:pt x="0" y="0"/>
                </a:moveTo>
                <a:lnTo>
                  <a:pt x="2472006" y="0"/>
                </a:lnTo>
                <a:lnTo>
                  <a:pt x="2472006" y="2968566"/>
                </a:lnTo>
                <a:lnTo>
                  <a:pt x="0" y="296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029D717C-6758-52F2-8B6D-E0F272930EC6}"/>
              </a:ext>
            </a:extLst>
          </p:cNvPr>
          <p:cNvSpPr/>
          <p:nvPr/>
        </p:nvSpPr>
        <p:spPr>
          <a:xfrm>
            <a:off x="759777" y="4167040"/>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0077C446-70BE-B28C-4A01-AB32C03FC33F}"/>
              </a:ext>
            </a:extLst>
          </p:cNvPr>
          <p:cNvSpPr txBox="1"/>
          <p:nvPr/>
        </p:nvSpPr>
        <p:spPr>
          <a:xfrm>
            <a:off x="5277909" y="4140925"/>
            <a:ext cx="741053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solidFill>
                  <a:schemeClr val="bg1"/>
                </a:solidFill>
                <a:latin typeface="Caveat Brush"/>
                <a:ea typeface="Calibri"/>
                <a:cs typeface="Calibri"/>
              </a:rPr>
              <a:t>The command that we will be using most often in the </a:t>
            </a:r>
            <a:r>
              <a:rPr lang="en-US" sz="3600" dirty="0" err="1">
                <a:solidFill>
                  <a:schemeClr val="bg1"/>
                </a:solidFill>
                <a:latin typeface="Caveat Brush"/>
                <a:ea typeface="Calibri"/>
                <a:cs typeface="Calibri"/>
              </a:rPr>
              <a:t>CyberPatriot</a:t>
            </a:r>
            <a:r>
              <a:rPr lang="en-US" sz="3600" dirty="0">
                <a:solidFill>
                  <a:schemeClr val="bg1"/>
                </a:solidFill>
                <a:latin typeface="Caveat Brush"/>
                <a:ea typeface="Calibri"/>
                <a:cs typeface="Calibri"/>
              </a:rPr>
              <a:t> context will be </a:t>
            </a:r>
            <a:r>
              <a:rPr lang="en-US" sz="3600" dirty="0" err="1">
                <a:solidFill>
                  <a:schemeClr val="accent1"/>
                </a:solidFill>
                <a:latin typeface="Caveat Brush"/>
                <a:ea typeface="Calibri"/>
                <a:cs typeface="Calibri"/>
              </a:rPr>
              <a:t>chmod</a:t>
            </a:r>
            <a:endParaRPr lang="en-US" sz="3600" dirty="0">
              <a:solidFill>
                <a:schemeClr val="accent1"/>
              </a:solidFill>
              <a:latin typeface="Caveat Brush"/>
              <a:ea typeface="Calibri"/>
              <a:cs typeface="Calibri"/>
            </a:endParaRPr>
          </a:p>
          <a:p>
            <a:pPr algn="ctr"/>
            <a:endParaRPr lang="en-US" sz="3600" dirty="0">
              <a:solidFill>
                <a:schemeClr val="accent1"/>
              </a:solidFill>
              <a:latin typeface="Caveat Brush"/>
              <a:ea typeface="Calibri"/>
              <a:cs typeface="Calibri"/>
            </a:endParaRPr>
          </a:p>
          <a:p>
            <a:pPr algn="ctr"/>
            <a:r>
              <a:rPr lang="en-US" sz="3600" dirty="0">
                <a:solidFill>
                  <a:schemeClr val="bg1"/>
                </a:solidFill>
                <a:latin typeface="Caveat Brush"/>
                <a:ea typeface="Calibri"/>
                <a:cs typeface="Calibri"/>
              </a:rPr>
              <a:t>Syntax: </a:t>
            </a:r>
            <a:r>
              <a:rPr lang="en-US" sz="3600" dirty="0" err="1">
                <a:solidFill>
                  <a:schemeClr val="bg1"/>
                </a:solidFill>
                <a:latin typeface="Caveat Brush"/>
                <a:ea typeface="Calibri"/>
                <a:cs typeface="Calibri"/>
              </a:rPr>
              <a:t>chmod</a:t>
            </a:r>
            <a:r>
              <a:rPr lang="en-US" sz="3600" dirty="0">
                <a:solidFill>
                  <a:schemeClr val="bg1"/>
                </a:solidFill>
                <a:latin typeface="Caveat Brush"/>
                <a:ea typeface="Calibri"/>
                <a:cs typeface="Calibri"/>
              </a:rPr>
              <a:t> &lt;options&gt; &lt;file&gt;</a:t>
            </a:r>
          </a:p>
          <a:p>
            <a:pPr algn="ctr"/>
            <a:endParaRPr lang="en-US" sz="3600" dirty="0">
              <a:solidFill>
                <a:schemeClr val="bg1"/>
              </a:solidFill>
              <a:latin typeface="Caveat Brush"/>
              <a:ea typeface="Calibri"/>
              <a:cs typeface="Calibri"/>
            </a:endParaRPr>
          </a:p>
          <a:p>
            <a:pPr algn="ctr"/>
            <a:r>
              <a:rPr lang="en-US" sz="3600" dirty="0">
                <a:solidFill>
                  <a:schemeClr val="bg1"/>
                </a:solidFill>
                <a:latin typeface="Caveat Brush"/>
                <a:ea typeface="Calibri"/>
                <a:cs typeface="Calibri"/>
              </a:rPr>
              <a:t> In the &lt;options&gt; section we can simply add in our triple digits to set permissions for owners, group, and others</a:t>
            </a:r>
          </a:p>
        </p:txBody>
      </p:sp>
    </p:spTree>
    <p:extLst>
      <p:ext uri="{BB962C8B-B14F-4D97-AF65-F5344CB8AC3E}">
        <p14:creationId xmlns:p14="http://schemas.microsoft.com/office/powerpoint/2010/main" val="404820421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DE2F780F-0E9C-0B1D-17B6-EE2497FAE7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8CFA27-894F-A427-5124-BCF8E0A9152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a:extLst>
              <a:ext uri="{FF2B5EF4-FFF2-40B4-BE49-F238E27FC236}">
                <a16:creationId xmlns:a16="http://schemas.microsoft.com/office/drawing/2014/main" id="{421F80DF-726B-334D-1355-17F06448AE15}"/>
              </a:ext>
            </a:extLst>
          </p:cNvPr>
          <p:cNvSpPr txBox="1"/>
          <p:nvPr/>
        </p:nvSpPr>
        <p:spPr>
          <a:xfrm>
            <a:off x="2412736" y="649432"/>
            <a:ext cx="13139257" cy="1570558"/>
          </a:xfrm>
          <a:prstGeom prst="rect">
            <a:avLst/>
          </a:prstGeom>
        </p:spPr>
        <p:txBody>
          <a:bodyPr lIns="0" tIns="0" rIns="0" bIns="0" rtlCol="0" anchor="t">
            <a:spAutoFit/>
          </a:bodyPr>
          <a:lstStyle/>
          <a:p>
            <a:pPr algn="ctr">
              <a:lnSpc>
                <a:spcPts val="12000"/>
              </a:lnSpc>
            </a:pPr>
            <a:r>
              <a:rPr lang="en-US" sz="11000" spc="96" dirty="0">
                <a:solidFill>
                  <a:srgbClr val="FFFFFF"/>
                </a:solidFill>
                <a:latin typeface="Cabin Sketch"/>
                <a:sym typeface="Cabin Sketch"/>
              </a:rPr>
              <a:t>Account Permissions</a:t>
            </a:r>
            <a:endParaRPr lang="en-US" sz="11000" dirty="0"/>
          </a:p>
        </p:txBody>
      </p:sp>
      <p:sp>
        <p:nvSpPr>
          <p:cNvPr id="5" name="TextBox 4">
            <a:extLst>
              <a:ext uri="{FF2B5EF4-FFF2-40B4-BE49-F238E27FC236}">
                <a16:creationId xmlns:a16="http://schemas.microsoft.com/office/drawing/2014/main" id="{BF607A0B-68B2-F327-D96A-8CC4EA791085}"/>
              </a:ext>
            </a:extLst>
          </p:cNvPr>
          <p:cNvSpPr txBox="1"/>
          <p:nvPr/>
        </p:nvSpPr>
        <p:spPr>
          <a:xfrm>
            <a:off x="5214119" y="3463842"/>
            <a:ext cx="741053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solidFill>
                  <a:schemeClr val="bg1"/>
                </a:solidFill>
                <a:latin typeface="Caveat Brush"/>
                <a:ea typeface="Calibri"/>
                <a:cs typeface="Calibri"/>
              </a:rPr>
              <a:t>Here’s a look at how to use </a:t>
            </a:r>
            <a:r>
              <a:rPr lang="en-US" sz="4000" dirty="0" err="1">
                <a:solidFill>
                  <a:schemeClr val="accent1"/>
                </a:solidFill>
                <a:latin typeface="Caveat Brush"/>
                <a:ea typeface="Calibri"/>
                <a:cs typeface="Calibri"/>
              </a:rPr>
              <a:t>chmod</a:t>
            </a:r>
            <a:r>
              <a:rPr lang="en-US" sz="4000" dirty="0">
                <a:solidFill>
                  <a:schemeClr val="bg1"/>
                </a:solidFill>
                <a:latin typeface="Caveat Brush"/>
                <a:ea typeface="Calibri"/>
                <a:cs typeface="Calibri"/>
              </a:rPr>
              <a:t> on a file. Here I have created a file using the “touch” command called:</a:t>
            </a:r>
          </a:p>
          <a:p>
            <a:pPr algn="ctr"/>
            <a:r>
              <a:rPr lang="en-US" sz="4000" dirty="0">
                <a:solidFill>
                  <a:schemeClr val="bg1"/>
                </a:solidFill>
                <a:latin typeface="Caveat Brush"/>
                <a:ea typeface="Calibri"/>
                <a:cs typeface="Calibri"/>
              </a:rPr>
              <a:t> top_secret.txt</a:t>
            </a:r>
          </a:p>
          <a:p>
            <a:pPr algn="ctr"/>
            <a:endParaRPr lang="en-US" sz="4000" dirty="0">
              <a:solidFill>
                <a:schemeClr val="bg1"/>
              </a:solidFill>
              <a:latin typeface="Caveat Brush"/>
              <a:ea typeface="Calibri"/>
              <a:cs typeface="Calibri"/>
            </a:endParaRPr>
          </a:p>
          <a:p>
            <a:pPr algn="ctr"/>
            <a:r>
              <a:rPr lang="en-US" sz="4000" dirty="0">
                <a:solidFill>
                  <a:schemeClr val="bg1"/>
                </a:solidFill>
                <a:latin typeface="Caveat Brush"/>
                <a:ea typeface="Calibri"/>
                <a:cs typeface="Calibri"/>
              </a:rPr>
              <a:t>Since this information is </a:t>
            </a:r>
            <a:r>
              <a:rPr lang="en-US" sz="4000" dirty="0">
                <a:solidFill>
                  <a:schemeClr val="accent2">
                    <a:lumMod val="75000"/>
                  </a:schemeClr>
                </a:solidFill>
                <a:latin typeface="Caveat Brush"/>
                <a:ea typeface="Calibri"/>
                <a:cs typeface="Calibri"/>
              </a:rPr>
              <a:t>sensitive</a:t>
            </a:r>
            <a:r>
              <a:rPr lang="en-US" sz="4000" dirty="0">
                <a:solidFill>
                  <a:schemeClr val="bg1"/>
                </a:solidFill>
                <a:latin typeface="Caveat Brush"/>
                <a:ea typeface="Calibri"/>
                <a:cs typeface="Calibri"/>
              </a:rPr>
              <a:t>, I want to change the permissions to where only the owner can write</a:t>
            </a:r>
          </a:p>
        </p:txBody>
      </p:sp>
      <p:sp>
        <p:nvSpPr>
          <p:cNvPr id="3" name="Freeform 7">
            <a:extLst>
              <a:ext uri="{FF2B5EF4-FFF2-40B4-BE49-F238E27FC236}">
                <a16:creationId xmlns:a16="http://schemas.microsoft.com/office/drawing/2014/main" id="{E5C1138F-4365-7987-EC84-33F313821B90}"/>
              </a:ext>
            </a:extLst>
          </p:cNvPr>
          <p:cNvSpPr/>
          <p:nvPr/>
        </p:nvSpPr>
        <p:spPr>
          <a:xfrm>
            <a:off x="87547" y="43147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3">
            <a:extLst>
              <a:ext uri="{FF2B5EF4-FFF2-40B4-BE49-F238E27FC236}">
                <a16:creationId xmlns:a16="http://schemas.microsoft.com/office/drawing/2014/main" id="{59598E55-AE03-91E2-B58C-A0C0DCCED13C}"/>
              </a:ext>
            </a:extLst>
          </p:cNvPr>
          <p:cNvSpPr/>
          <p:nvPr/>
        </p:nvSpPr>
        <p:spPr>
          <a:xfrm>
            <a:off x="13942952" y="4038469"/>
            <a:ext cx="2762826" cy="3147336"/>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299058722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Introduction</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1" name="TextBox 11"/>
          <p:cNvSpPr txBox="1"/>
          <p:nvPr/>
        </p:nvSpPr>
        <p:spPr>
          <a:xfrm>
            <a:off x="10065122"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2" name="TextBox 12"/>
          <p:cNvSpPr txBox="1"/>
          <p:nvPr/>
        </p:nvSpPr>
        <p:spPr>
          <a:xfrm>
            <a:off x="2891819" y="6400576"/>
            <a:ext cx="6548142" cy="1027782"/>
          </a:xfrm>
          <a:prstGeom prst="rect">
            <a:avLst/>
          </a:prstGeom>
        </p:spPr>
        <p:txBody>
          <a:bodyPr wrap="square"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Create/Delete Accounts</a:t>
            </a:r>
          </a:p>
        </p:txBody>
      </p:sp>
      <p:sp>
        <p:nvSpPr>
          <p:cNvPr id="13" name="TextBox 13"/>
          <p:cNvSpPr txBox="1"/>
          <p:nvPr/>
        </p:nvSpPr>
        <p:spPr>
          <a:xfrm>
            <a:off x="2426152" y="7771034"/>
            <a:ext cx="6262392" cy="2101088"/>
          </a:xfrm>
          <a:prstGeom prst="rect">
            <a:avLst/>
          </a:prstGeom>
        </p:spPr>
        <p:txBody>
          <a:bodyPr wrap="square" lIns="0" tIns="0" rIns="0" bIns="0" rtlCol="0" anchor="t">
            <a:spAutoFit/>
          </a:bodyPr>
          <a:lstStyle/>
          <a:p>
            <a:pPr algn="ctr">
              <a:lnSpc>
                <a:spcPts val="8400"/>
              </a:lnSpc>
            </a:pPr>
            <a:r>
              <a:rPr lang="en-US" sz="6000" dirty="0">
                <a:solidFill>
                  <a:srgbClr val="F0F0F0"/>
                </a:solidFill>
                <a:latin typeface="Caveat Brush"/>
                <a:sym typeface="Caveat Brush"/>
              </a:rPr>
              <a:t>Account Permissions</a:t>
            </a:r>
          </a:p>
          <a:p>
            <a:pPr algn="ctr">
              <a:lnSpc>
                <a:spcPts val="8400"/>
              </a:lnSpc>
            </a:pPr>
            <a:r>
              <a:rPr lang="en-US" sz="6000" dirty="0">
                <a:solidFill>
                  <a:srgbClr val="F0F0F0"/>
                </a:solidFill>
                <a:latin typeface="Caveat Brush"/>
                <a:sym typeface="Caveat Brush"/>
              </a:rPr>
              <a:t>&amp; Activity</a:t>
            </a:r>
            <a:endParaRPr lang="en-US" dirty="0"/>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Admin &amp; Guest</a:t>
            </a:r>
            <a:endParaRPr lang="en-US" dirty="0"/>
          </a:p>
        </p:txBody>
      </p:sp>
      <p:sp>
        <p:nvSpPr>
          <p:cNvPr id="15" name="TextBox 15"/>
          <p:cNvSpPr txBox="1"/>
          <p:nvPr/>
        </p:nvSpPr>
        <p:spPr>
          <a:xfrm>
            <a:off x="11067273" y="6400576"/>
            <a:ext cx="7423925" cy="1027782"/>
          </a:xfrm>
          <a:prstGeom prst="rect">
            <a:avLst/>
          </a:prstGeom>
        </p:spPr>
        <p:txBody>
          <a:bodyPr wrap="square"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Required Password Change </a:t>
            </a:r>
          </a:p>
        </p:txBody>
      </p:sp>
      <p:sp>
        <p:nvSpPr>
          <p:cNvPr id="16" name="TextBox 16"/>
          <p:cNvSpPr txBox="1"/>
          <p:nvPr/>
        </p:nvSpPr>
        <p:spPr>
          <a:xfrm>
            <a:off x="11067274" y="7781477"/>
            <a:ext cx="7423926" cy="1027782"/>
          </a:xfrm>
          <a:prstGeom prst="rect">
            <a:avLst/>
          </a:prstGeom>
        </p:spPr>
        <p:txBody>
          <a:bodyPr wrap="square"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Quiz</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337DAE50-B3B1-41B1-094A-23C87F1D23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5B937F-3BBC-5E8A-0814-E3945FCC3D7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a:extLst>
              <a:ext uri="{FF2B5EF4-FFF2-40B4-BE49-F238E27FC236}">
                <a16:creationId xmlns:a16="http://schemas.microsoft.com/office/drawing/2014/main" id="{2E377501-F52B-2F39-5577-976AEDFAA0F0}"/>
              </a:ext>
            </a:extLst>
          </p:cNvPr>
          <p:cNvSpPr txBox="1"/>
          <p:nvPr/>
        </p:nvSpPr>
        <p:spPr>
          <a:xfrm>
            <a:off x="2412736" y="649432"/>
            <a:ext cx="13139257" cy="1570558"/>
          </a:xfrm>
          <a:prstGeom prst="rect">
            <a:avLst/>
          </a:prstGeom>
        </p:spPr>
        <p:txBody>
          <a:bodyPr lIns="0" tIns="0" rIns="0" bIns="0" rtlCol="0" anchor="t">
            <a:spAutoFit/>
          </a:bodyPr>
          <a:lstStyle/>
          <a:p>
            <a:pPr algn="ctr">
              <a:lnSpc>
                <a:spcPts val="12000"/>
              </a:lnSpc>
            </a:pPr>
            <a:r>
              <a:rPr lang="en-US" sz="11000" spc="96" dirty="0">
                <a:solidFill>
                  <a:srgbClr val="FFFFFF"/>
                </a:solidFill>
                <a:latin typeface="Cabin Sketch"/>
                <a:sym typeface="Cabin Sketch"/>
              </a:rPr>
              <a:t>Account Permissions</a:t>
            </a:r>
            <a:endParaRPr lang="en-US" sz="11000" dirty="0"/>
          </a:p>
        </p:txBody>
      </p:sp>
      <p:pic>
        <p:nvPicPr>
          <p:cNvPr id="8" name="Picture 7">
            <a:extLst>
              <a:ext uri="{FF2B5EF4-FFF2-40B4-BE49-F238E27FC236}">
                <a16:creationId xmlns:a16="http://schemas.microsoft.com/office/drawing/2014/main" id="{C033B57B-3462-F17F-EAFA-80851A8B4266}"/>
              </a:ext>
            </a:extLst>
          </p:cNvPr>
          <p:cNvPicPr>
            <a:picLocks noChangeAspect="1"/>
          </p:cNvPicPr>
          <p:nvPr/>
        </p:nvPicPr>
        <p:blipFill>
          <a:blip r:embed="rId3"/>
          <a:stretch>
            <a:fillRect/>
          </a:stretch>
        </p:blipFill>
        <p:spPr>
          <a:xfrm>
            <a:off x="3746473" y="2385154"/>
            <a:ext cx="10795053" cy="6066643"/>
          </a:xfrm>
          <a:prstGeom prst="rect">
            <a:avLst/>
          </a:prstGeom>
        </p:spPr>
      </p:pic>
      <p:sp>
        <p:nvSpPr>
          <p:cNvPr id="9" name="TextBox 8">
            <a:extLst>
              <a:ext uri="{FF2B5EF4-FFF2-40B4-BE49-F238E27FC236}">
                <a16:creationId xmlns:a16="http://schemas.microsoft.com/office/drawing/2014/main" id="{07473016-4FE3-3DFC-01F8-A4F3FBAA29FB}"/>
              </a:ext>
            </a:extLst>
          </p:cNvPr>
          <p:cNvSpPr txBox="1"/>
          <p:nvPr/>
        </p:nvSpPr>
        <p:spPr>
          <a:xfrm>
            <a:off x="12585843" y="3390472"/>
            <a:ext cx="2866490" cy="461665"/>
          </a:xfrm>
          <a:prstGeom prst="rect">
            <a:avLst/>
          </a:prstGeom>
          <a:noFill/>
        </p:spPr>
        <p:txBody>
          <a:bodyPr wrap="square" rtlCol="0">
            <a:spAutoFit/>
          </a:bodyPr>
          <a:lstStyle/>
          <a:p>
            <a:r>
              <a:rPr lang="en-US" sz="2400" dirty="0">
                <a:solidFill>
                  <a:schemeClr val="bg1"/>
                </a:solidFill>
                <a:highlight>
                  <a:srgbClr val="008080"/>
                </a:highlight>
                <a:latin typeface="Caveat Brush" pitchFamily="2" charset="0"/>
              </a:rPr>
              <a:t>This line creates our file</a:t>
            </a:r>
          </a:p>
        </p:txBody>
      </p:sp>
      <p:sp>
        <p:nvSpPr>
          <p:cNvPr id="10" name="TextBox 9">
            <a:extLst>
              <a:ext uri="{FF2B5EF4-FFF2-40B4-BE49-F238E27FC236}">
                <a16:creationId xmlns:a16="http://schemas.microsoft.com/office/drawing/2014/main" id="{710AD504-AAC3-3A6C-D5E5-D210FA22422B}"/>
              </a:ext>
            </a:extLst>
          </p:cNvPr>
          <p:cNvSpPr txBox="1"/>
          <p:nvPr/>
        </p:nvSpPr>
        <p:spPr>
          <a:xfrm>
            <a:off x="12466920" y="4017301"/>
            <a:ext cx="2866490" cy="830997"/>
          </a:xfrm>
          <a:prstGeom prst="rect">
            <a:avLst/>
          </a:prstGeom>
          <a:noFill/>
        </p:spPr>
        <p:txBody>
          <a:bodyPr wrap="square" rtlCol="0">
            <a:spAutoFit/>
          </a:bodyPr>
          <a:lstStyle/>
          <a:p>
            <a:pPr algn="ctr"/>
            <a:r>
              <a:rPr lang="en-US" sz="2400" dirty="0">
                <a:solidFill>
                  <a:schemeClr val="bg1"/>
                </a:solidFill>
                <a:highlight>
                  <a:srgbClr val="008080"/>
                </a:highlight>
                <a:latin typeface="Caveat Brush" pitchFamily="2" charset="0"/>
              </a:rPr>
              <a:t>Here, we are entering in any values to our file</a:t>
            </a:r>
          </a:p>
        </p:txBody>
      </p:sp>
      <p:sp>
        <p:nvSpPr>
          <p:cNvPr id="11" name="TextBox 10">
            <a:extLst>
              <a:ext uri="{FF2B5EF4-FFF2-40B4-BE49-F238E27FC236}">
                <a16:creationId xmlns:a16="http://schemas.microsoft.com/office/drawing/2014/main" id="{504744CE-6576-2FA6-5404-950A302A1429}"/>
              </a:ext>
            </a:extLst>
          </p:cNvPr>
          <p:cNvSpPr txBox="1"/>
          <p:nvPr/>
        </p:nvSpPr>
        <p:spPr>
          <a:xfrm>
            <a:off x="12379590" y="5818334"/>
            <a:ext cx="3041150" cy="1569660"/>
          </a:xfrm>
          <a:prstGeom prst="rect">
            <a:avLst/>
          </a:prstGeom>
          <a:noFill/>
        </p:spPr>
        <p:txBody>
          <a:bodyPr wrap="square" rtlCol="0">
            <a:spAutoFit/>
          </a:bodyPr>
          <a:lstStyle/>
          <a:p>
            <a:pPr algn="ctr"/>
            <a:r>
              <a:rPr lang="en-US" sz="2400" dirty="0">
                <a:solidFill>
                  <a:schemeClr val="bg1"/>
                </a:solidFill>
                <a:highlight>
                  <a:srgbClr val="008080"/>
                </a:highlight>
                <a:latin typeface="Caveat Brush" pitchFamily="2" charset="0"/>
              </a:rPr>
              <a:t>This line has the system list what is in the file so that we know we did the above command correctly</a:t>
            </a:r>
          </a:p>
        </p:txBody>
      </p:sp>
      <p:sp>
        <p:nvSpPr>
          <p:cNvPr id="12" name="TextBox 11">
            <a:extLst>
              <a:ext uri="{FF2B5EF4-FFF2-40B4-BE49-F238E27FC236}">
                <a16:creationId xmlns:a16="http://schemas.microsoft.com/office/drawing/2014/main" id="{CB5D72F5-06E4-80C5-A731-FC47960C1864}"/>
              </a:ext>
            </a:extLst>
          </p:cNvPr>
          <p:cNvSpPr txBox="1"/>
          <p:nvPr/>
        </p:nvSpPr>
        <p:spPr>
          <a:xfrm>
            <a:off x="12498513" y="5123915"/>
            <a:ext cx="2866490" cy="461665"/>
          </a:xfrm>
          <a:prstGeom prst="rect">
            <a:avLst/>
          </a:prstGeom>
          <a:noFill/>
        </p:spPr>
        <p:txBody>
          <a:bodyPr wrap="square" rtlCol="0">
            <a:spAutoFit/>
          </a:bodyPr>
          <a:lstStyle/>
          <a:p>
            <a:r>
              <a:rPr lang="en-US" sz="2400" dirty="0">
                <a:solidFill>
                  <a:schemeClr val="bg1"/>
                </a:solidFill>
                <a:highlight>
                  <a:srgbClr val="008080"/>
                </a:highlight>
                <a:latin typeface="Caveat Brush" pitchFamily="2" charset="0"/>
              </a:rPr>
              <a:t>To exit cat, press </a:t>
            </a:r>
            <a:r>
              <a:rPr lang="en-US" sz="2400" dirty="0" err="1">
                <a:solidFill>
                  <a:schemeClr val="bg1"/>
                </a:solidFill>
                <a:highlight>
                  <a:srgbClr val="008080"/>
                </a:highlight>
                <a:latin typeface="Caveat Brush" pitchFamily="2" charset="0"/>
              </a:rPr>
              <a:t>ctrl+D</a:t>
            </a:r>
            <a:endParaRPr lang="en-US" sz="2400" dirty="0">
              <a:solidFill>
                <a:schemeClr val="bg1"/>
              </a:solidFill>
              <a:highlight>
                <a:srgbClr val="008080"/>
              </a:highlight>
              <a:latin typeface="Caveat Brush" pitchFamily="2" charset="0"/>
            </a:endParaRPr>
          </a:p>
        </p:txBody>
      </p:sp>
    </p:spTree>
    <p:extLst>
      <p:ext uri="{BB962C8B-B14F-4D97-AF65-F5344CB8AC3E}">
        <p14:creationId xmlns:p14="http://schemas.microsoft.com/office/powerpoint/2010/main" val="315605073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B51CF63D-D70D-A087-E9BC-695F33B2B3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F00378-2291-6D6A-42DF-DF77F2C0BD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a:extLst>
              <a:ext uri="{FF2B5EF4-FFF2-40B4-BE49-F238E27FC236}">
                <a16:creationId xmlns:a16="http://schemas.microsoft.com/office/drawing/2014/main" id="{EF613DD7-E8F5-0B20-F1CA-AA9239FF9F75}"/>
              </a:ext>
            </a:extLst>
          </p:cNvPr>
          <p:cNvSpPr txBox="1"/>
          <p:nvPr/>
        </p:nvSpPr>
        <p:spPr>
          <a:xfrm>
            <a:off x="2412736" y="649432"/>
            <a:ext cx="13139257" cy="1570558"/>
          </a:xfrm>
          <a:prstGeom prst="rect">
            <a:avLst/>
          </a:prstGeom>
        </p:spPr>
        <p:txBody>
          <a:bodyPr lIns="0" tIns="0" rIns="0" bIns="0" rtlCol="0" anchor="t">
            <a:spAutoFit/>
          </a:bodyPr>
          <a:lstStyle/>
          <a:p>
            <a:pPr algn="ctr">
              <a:lnSpc>
                <a:spcPts val="12000"/>
              </a:lnSpc>
            </a:pPr>
            <a:r>
              <a:rPr lang="en-US" sz="11000" spc="96" dirty="0">
                <a:solidFill>
                  <a:srgbClr val="FFFFFF"/>
                </a:solidFill>
                <a:latin typeface="Cabin Sketch"/>
                <a:sym typeface="Cabin Sketch"/>
              </a:rPr>
              <a:t>Account Permissions</a:t>
            </a:r>
            <a:endParaRPr lang="en-US" sz="11000" dirty="0"/>
          </a:p>
        </p:txBody>
      </p:sp>
      <p:pic>
        <p:nvPicPr>
          <p:cNvPr id="5" name="Picture 4">
            <a:extLst>
              <a:ext uri="{FF2B5EF4-FFF2-40B4-BE49-F238E27FC236}">
                <a16:creationId xmlns:a16="http://schemas.microsoft.com/office/drawing/2014/main" id="{26B7EEDD-FA20-F3F9-4835-906F192F1203}"/>
              </a:ext>
            </a:extLst>
          </p:cNvPr>
          <p:cNvPicPr>
            <a:picLocks noChangeAspect="1"/>
          </p:cNvPicPr>
          <p:nvPr/>
        </p:nvPicPr>
        <p:blipFill>
          <a:blip r:embed="rId3"/>
          <a:stretch>
            <a:fillRect/>
          </a:stretch>
        </p:blipFill>
        <p:spPr>
          <a:xfrm>
            <a:off x="2180565" y="2660798"/>
            <a:ext cx="6801799" cy="2972215"/>
          </a:xfrm>
          <a:prstGeom prst="rect">
            <a:avLst/>
          </a:prstGeom>
        </p:spPr>
      </p:pic>
      <p:pic>
        <p:nvPicPr>
          <p:cNvPr id="7" name="Picture 6">
            <a:extLst>
              <a:ext uri="{FF2B5EF4-FFF2-40B4-BE49-F238E27FC236}">
                <a16:creationId xmlns:a16="http://schemas.microsoft.com/office/drawing/2014/main" id="{ED1292D0-D5A5-DF58-E357-80B86E2B996A}"/>
              </a:ext>
            </a:extLst>
          </p:cNvPr>
          <p:cNvPicPr>
            <a:picLocks noChangeAspect="1"/>
          </p:cNvPicPr>
          <p:nvPr/>
        </p:nvPicPr>
        <p:blipFill>
          <a:blip r:embed="rId4"/>
          <a:stretch>
            <a:fillRect/>
          </a:stretch>
        </p:blipFill>
        <p:spPr>
          <a:xfrm>
            <a:off x="8982364" y="6198573"/>
            <a:ext cx="6773220" cy="3191320"/>
          </a:xfrm>
          <a:prstGeom prst="rect">
            <a:avLst/>
          </a:prstGeom>
        </p:spPr>
      </p:pic>
      <p:sp>
        <p:nvSpPr>
          <p:cNvPr id="13" name="Freeform 7">
            <a:extLst>
              <a:ext uri="{FF2B5EF4-FFF2-40B4-BE49-F238E27FC236}">
                <a16:creationId xmlns:a16="http://schemas.microsoft.com/office/drawing/2014/main" id="{A7BEDAD0-7D71-3139-AD80-0CE71EA62519}"/>
              </a:ext>
            </a:extLst>
          </p:cNvPr>
          <p:cNvSpPr/>
          <p:nvPr/>
        </p:nvSpPr>
        <p:spPr>
          <a:xfrm rot="775457">
            <a:off x="4871567" y="6032422"/>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3">
            <a:extLst>
              <a:ext uri="{FF2B5EF4-FFF2-40B4-BE49-F238E27FC236}">
                <a16:creationId xmlns:a16="http://schemas.microsoft.com/office/drawing/2014/main" id="{C9F6F381-9CD4-4829-2DA7-EE34F9FC47FE}"/>
              </a:ext>
            </a:extLst>
          </p:cNvPr>
          <p:cNvSpPr txBox="1"/>
          <p:nvPr/>
        </p:nvSpPr>
        <p:spPr>
          <a:xfrm>
            <a:off x="9144000" y="2587830"/>
            <a:ext cx="3852809" cy="1938992"/>
          </a:xfrm>
          <a:prstGeom prst="rect">
            <a:avLst/>
          </a:prstGeom>
          <a:noFill/>
          <a:ln>
            <a:solidFill>
              <a:srgbClr val="FFFF00"/>
            </a:solidFill>
          </a:ln>
        </p:spPr>
        <p:txBody>
          <a:bodyPr wrap="square" rtlCol="0">
            <a:spAutoFit/>
          </a:bodyPr>
          <a:lstStyle/>
          <a:p>
            <a:pPr algn="ctr"/>
            <a:r>
              <a:rPr lang="en-US" sz="2400" dirty="0">
                <a:solidFill>
                  <a:schemeClr val="bg1"/>
                </a:solidFill>
                <a:latin typeface="Caveat Brush" pitchFamily="2" charset="0"/>
              </a:rPr>
              <a:t>Here, I used </a:t>
            </a:r>
            <a:r>
              <a:rPr lang="en-US" sz="2400" dirty="0">
                <a:solidFill>
                  <a:schemeClr val="accent1"/>
                </a:solidFill>
                <a:latin typeface="Caveat Brush" pitchFamily="2" charset="0"/>
              </a:rPr>
              <a:t>ls –l</a:t>
            </a:r>
            <a:r>
              <a:rPr lang="en-US" sz="2400" dirty="0">
                <a:solidFill>
                  <a:schemeClr val="bg1"/>
                </a:solidFill>
                <a:latin typeface="Caveat Brush" pitchFamily="2" charset="0"/>
              </a:rPr>
              <a:t> to generate a long list of the files and directories that I have in my virtual machine. As you can see, all of the permissions are shown. </a:t>
            </a:r>
          </a:p>
        </p:txBody>
      </p:sp>
      <p:sp>
        <p:nvSpPr>
          <p:cNvPr id="15" name="TextBox 14">
            <a:extLst>
              <a:ext uri="{FF2B5EF4-FFF2-40B4-BE49-F238E27FC236}">
                <a16:creationId xmlns:a16="http://schemas.microsoft.com/office/drawing/2014/main" id="{FC803382-485B-6DC8-8DDB-4E219D4C8B52}"/>
              </a:ext>
            </a:extLst>
          </p:cNvPr>
          <p:cNvSpPr txBox="1"/>
          <p:nvPr/>
        </p:nvSpPr>
        <p:spPr>
          <a:xfrm>
            <a:off x="14111919" y="4526822"/>
            <a:ext cx="3852809" cy="1938992"/>
          </a:xfrm>
          <a:prstGeom prst="rect">
            <a:avLst/>
          </a:prstGeom>
          <a:noFill/>
          <a:ln>
            <a:solidFill>
              <a:srgbClr val="FFFF00"/>
            </a:solidFill>
          </a:ln>
        </p:spPr>
        <p:txBody>
          <a:bodyPr wrap="square" lIns="91440" tIns="45720" rIns="91440" bIns="45720" rtlCol="0" anchor="t">
            <a:spAutoFit/>
          </a:bodyPr>
          <a:lstStyle/>
          <a:p>
            <a:pPr algn="ctr"/>
            <a:r>
              <a:rPr lang="en-US" sz="2400" dirty="0">
                <a:solidFill>
                  <a:schemeClr val="bg1"/>
                </a:solidFill>
                <a:latin typeface="Caveat Brush"/>
              </a:rPr>
              <a:t>After we use </a:t>
            </a:r>
            <a:r>
              <a:rPr lang="en-US" sz="2400" dirty="0" err="1">
                <a:solidFill>
                  <a:schemeClr val="accent1"/>
                </a:solidFill>
                <a:latin typeface="Caveat Brush"/>
              </a:rPr>
              <a:t>chmod</a:t>
            </a:r>
            <a:r>
              <a:rPr lang="en-US" sz="2400" dirty="0">
                <a:solidFill>
                  <a:schemeClr val="bg1"/>
                </a:solidFill>
                <a:latin typeface="Caveat Brush"/>
              </a:rPr>
              <a:t> on our top_secret.txt folder, the permissions have been changed to where only the owner can write to it. </a:t>
            </a:r>
          </a:p>
        </p:txBody>
      </p:sp>
      <p:sp>
        <p:nvSpPr>
          <p:cNvPr id="16" name="Oval 15">
            <a:extLst>
              <a:ext uri="{FF2B5EF4-FFF2-40B4-BE49-F238E27FC236}">
                <a16:creationId xmlns:a16="http://schemas.microsoft.com/office/drawing/2014/main" id="{19CAAD24-6561-8CC8-268D-55DB6142A70E}"/>
              </a:ext>
            </a:extLst>
          </p:cNvPr>
          <p:cNvSpPr/>
          <p:nvPr/>
        </p:nvSpPr>
        <p:spPr>
          <a:xfrm>
            <a:off x="8900171" y="8722872"/>
            <a:ext cx="5863793" cy="318499"/>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9276D67F-8C65-F32A-8A1D-6752C1C2760A}"/>
              </a:ext>
            </a:extLst>
          </p:cNvPr>
          <p:cNvSpPr/>
          <p:nvPr/>
        </p:nvSpPr>
        <p:spPr>
          <a:xfrm>
            <a:off x="-832891" y="6621807"/>
            <a:ext cx="5548045" cy="4202130"/>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aveat Brush" pitchFamily="2" charset="0"/>
              </a:rPr>
              <a:t>Bonus Knowledge! All of the directories permissions start with a ‘d’ to indicate that they’re a directory. The names of them are also in blue.</a:t>
            </a:r>
          </a:p>
        </p:txBody>
      </p:sp>
    </p:spTree>
    <p:extLst>
      <p:ext uri="{BB962C8B-B14F-4D97-AF65-F5344CB8AC3E}">
        <p14:creationId xmlns:p14="http://schemas.microsoft.com/office/powerpoint/2010/main" val="377466599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046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3" name="TextBox 3"/>
          <p:cNvSpPr txBox="1"/>
          <p:nvPr/>
        </p:nvSpPr>
        <p:spPr>
          <a:xfrm>
            <a:off x="3165543" y="387600"/>
            <a:ext cx="11956913" cy="3062143"/>
          </a:xfrm>
          <a:prstGeom prst="rect">
            <a:avLst/>
          </a:prstGeom>
        </p:spPr>
        <p:txBody>
          <a:bodyPr wrap="square" lIns="0" tIns="0" rIns="0" bIns="0" rtlCol="0" anchor="t">
            <a:spAutoFit/>
          </a:bodyPr>
          <a:lstStyle/>
          <a:p>
            <a:pPr algn="ctr">
              <a:lnSpc>
                <a:spcPts val="12000"/>
              </a:lnSpc>
            </a:pPr>
            <a:r>
              <a:rPr lang="en-US" sz="9600" spc="96" dirty="0">
                <a:solidFill>
                  <a:srgbClr val="FFFFFF"/>
                </a:solidFill>
                <a:latin typeface="Cabin Sketch"/>
                <a:ea typeface="Cabin Sketch"/>
                <a:cs typeface="Cabin Sketch"/>
                <a:sym typeface="Cabin Sketch"/>
              </a:rPr>
              <a:t>Delete/Disable Admin &amp; Guests</a:t>
            </a:r>
          </a:p>
        </p:txBody>
      </p:sp>
      <p:sp>
        <p:nvSpPr>
          <p:cNvPr id="4" name="TextBox 4"/>
          <p:cNvSpPr txBox="1"/>
          <p:nvPr/>
        </p:nvSpPr>
        <p:spPr>
          <a:xfrm>
            <a:off x="1424147" y="3188943"/>
            <a:ext cx="6730442" cy="1211870"/>
          </a:xfrm>
          <a:prstGeom prst="rect">
            <a:avLst/>
          </a:prstGeom>
        </p:spPr>
        <p:txBody>
          <a:bodyPr lIns="0" tIns="0" rIns="0" bIns="0" rtlCol="0" anchor="t">
            <a:spAutoFit/>
          </a:bodyPr>
          <a:lstStyle/>
          <a:p>
            <a:pPr algn="ctr">
              <a:lnSpc>
                <a:spcPts val="9799"/>
              </a:lnSpc>
            </a:pPr>
            <a:r>
              <a:rPr lang="en-US" sz="6999" dirty="0">
                <a:solidFill>
                  <a:srgbClr val="FCC4E2"/>
                </a:solidFill>
                <a:latin typeface="Cabin Sketch"/>
                <a:ea typeface="Cabin Sketch"/>
                <a:cs typeface="Cabin Sketch"/>
                <a:sym typeface="Cabin Sketch"/>
              </a:rPr>
              <a:t>Delete</a:t>
            </a:r>
          </a:p>
        </p:txBody>
      </p:sp>
      <p:sp>
        <p:nvSpPr>
          <p:cNvPr id="5" name="TextBox 5"/>
          <p:cNvSpPr txBox="1"/>
          <p:nvPr/>
        </p:nvSpPr>
        <p:spPr>
          <a:xfrm>
            <a:off x="2357549" y="4273458"/>
            <a:ext cx="4863637" cy="432811"/>
          </a:xfrm>
          <a:prstGeom prst="rect">
            <a:avLst/>
          </a:prstGeom>
        </p:spPr>
        <p:txBody>
          <a:bodyPr wrap="square" lIns="0" tIns="0" rIns="0" bIns="0" rtlCol="0" anchor="t">
            <a:spAutoFit/>
          </a:bodyPr>
          <a:lstStyle/>
          <a:p>
            <a:pPr algn="ctr">
              <a:lnSpc>
                <a:spcPts val="3500"/>
              </a:lnSpc>
            </a:pPr>
            <a:r>
              <a:rPr lang="en-US" sz="2500" dirty="0">
                <a:solidFill>
                  <a:schemeClr val="bg1"/>
                </a:solidFill>
                <a:latin typeface="Cabin Sketch"/>
                <a:ea typeface="Cabin Sketch"/>
                <a:cs typeface="Cabin Sketch"/>
                <a:sym typeface="Cabin Sketch"/>
              </a:rPr>
              <a:t>Syntax: </a:t>
            </a:r>
            <a:r>
              <a:rPr lang="en-US" sz="2500" dirty="0">
                <a:solidFill>
                  <a:schemeClr val="accent1"/>
                </a:solidFill>
                <a:latin typeface="Cabin Sketch"/>
                <a:ea typeface="Cabin Sketch"/>
                <a:cs typeface="Cabin Sketch"/>
                <a:sym typeface="Cabin Sketch"/>
              </a:rPr>
              <a:t>sudo </a:t>
            </a:r>
            <a:r>
              <a:rPr lang="en-US" sz="2500" dirty="0" err="1">
                <a:solidFill>
                  <a:schemeClr val="accent1"/>
                </a:solidFill>
                <a:latin typeface="Cabin Sketch"/>
                <a:ea typeface="Cabin Sketch"/>
                <a:cs typeface="Cabin Sketch"/>
                <a:sym typeface="Cabin Sketch"/>
              </a:rPr>
              <a:t>userdel</a:t>
            </a:r>
            <a:r>
              <a:rPr lang="en-US" sz="2500" dirty="0">
                <a:solidFill>
                  <a:schemeClr val="accent1"/>
                </a:solidFill>
                <a:latin typeface="Cabin Sketch"/>
                <a:ea typeface="Cabin Sketch"/>
                <a:cs typeface="Cabin Sketch"/>
                <a:sym typeface="Cabin Sketch"/>
              </a:rPr>
              <a:t> &lt;user&gt;</a:t>
            </a:r>
          </a:p>
        </p:txBody>
      </p:sp>
      <p:sp>
        <p:nvSpPr>
          <p:cNvPr id="8" name="Freeform 8"/>
          <p:cNvSpPr/>
          <p:nvPr/>
        </p:nvSpPr>
        <p:spPr>
          <a:xfrm rot="-5400000">
            <a:off x="5196606" y="6763910"/>
            <a:ext cx="7752334" cy="254477"/>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0009854" y="3255666"/>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Disable</a:t>
            </a:r>
          </a:p>
        </p:txBody>
      </p:sp>
      <p:sp>
        <p:nvSpPr>
          <p:cNvPr id="10" name="TextBox 10"/>
          <p:cNvSpPr txBox="1"/>
          <p:nvPr/>
        </p:nvSpPr>
        <p:spPr>
          <a:xfrm>
            <a:off x="10819700" y="4309780"/>
            <a:ext cx="5110751" cy="432811"/>
          </a:xfrm>
          <a:prstGeom prst="rect">
            <a:avLst/>
          </a:prstGeom>
        </p:spPr>
        <p:txBody>
          <a:bodyPr wrap="square" lIns="0" tIns="0" rIns="0" bIns="0" rtlCol="0" anchor="t">
            <a:spAutoFit/>
          </a:bodyPr>
          <a:lstStyle/>
          <a:p>
            <a:pPr algn="ctr">
              <a:lnSpc>
                <a:spcPts val="3500"/>
              </a:lnSpc>
            </a:pPr>
            <a:r>
              <a:rPr lang="en-US" sz="2500" dirty="0">
                <a:solidFill>
                  <a:srgbClr val="F0F0F0"/>
                </a:solidFill>
                <a:latin typeface="Cabin Sketch"/>
                <a:ea typeface="Cabin Sketch"/>
                <a:cs typeface="Cabin Sketch"/>
                <a:sym typeface="Cabin Sketch"/>
              </a:rPr>
              <a:t>Syntax: </a:t>
            </a:r>
            <a:r>
              <a:rPr lang="en-US" sz="2500" dirty="0">
                <a:solidFill>
                  <a:schemeClr val="accent1"/>
                </a:solidFill>
                <a:latin typeface="Cabin Sketch"/>
                <a:ea typeface="Cabin Sketch"/>
                <a:cs typeface="Cabin Sketch"/>
                <a:sym typeface="Cabin Sketch"/>
              </a:rPr>
              <a:t>sudo </a:t>
            </a:r>
            <a:r>
              <a:rPr lang="en-US" sz="2500" dirty="0" err="1">
                <a:solidFill>
                  <a:schemeClr val="accent1"/>
                </a:solidFill>
                <a:latin typeface="Cabin Sketch"/>
                <a:ea typeface="Cabin Sketch"/>
                <a:cs typeface="Cabin Sketch"/>
                <a:sym typeface="Cabin Sketch"/>
              </a:rPr>
              <a:t>usermod</a:t>
            </a:r>
            <a:r>
              <a:rPr lang="en-US" sz="2500" dirty="0">
                <a:solidFill>
                  <a:schemeClr val="accent1"/>
                </a:solidFill>
                <a:latin typeface="Cabin Sketch"/>
                <a:ea typeface="Cabin Sketch"/>
                <a:cs typeface="Cabin Sketch"/>
                <a:sym typeface="Cabin Sketch"/>
              </a:rPr>
              <a:t> –L &lt;user&gt;</a:t>
            </a: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6" name="Picture 15">
            <a:extLst>
              <a:ext uri="{FF2B5EF4-FFF2-40B4-BE49-F238E27FC236}">
                <a16:creationId xmlns:a16="http://schemas.microsoft.com/office/drawing/2014/main" id="{4F62644D-84E6-292E-B073-F17E259AD5C7}"/>
              </a:ext>
            </a:extLst>
          </p:cNvPr>
          <p:cNvPicPr>
            <a:picLocks noChangeAspect="1"/>
          </p:cNvPicPr>
          <p:nvPr/>
        </p:nvPicPr>
        <p:blipFill>
          <a:blip r:embed="rId10"/>
          <a:stretch>
            <a:fillRect/>
          </a:stretch>
        </p:blipFill>
        <p:spPr>
          <a:xfrm>
            <a:off x="852761" y="4881680"/>
            <a:ext cx="3620005" cy="390580"/>
          </a:xfrm>
          <a:prstGeom prst="rect">
            <a:avLst/>
          </a:prstGeom>
        </p:spPr>
      </p:pic>
      <p:pic>
        <p:nvPicPr>
          <p:cNvPr id="21" name="Picture 20">
            <a:extLst>
              <a:ext uri="{FF2B5EF4-FFF2-40B4-BE49-F238E27FC236}">
                <a16:creationId xmlns:a16="http://schemas.microsoft.com/office/drawing/2014/main" id="{EE380D61-E4DD-2BEE-EDD9-E793FA75B499}"/>
              </a:ext>
            </a:extLst>
          </p:cNvPr>
          <p:cNvPicPr>
            <a:picLocks noChangeAspect="1"/>
          </p:cNvPicPr>
          <p:nvPr/>
        </p:nvPicPr>
        <p:blipFill>
          <a:blip r:embed="rId11"/>
          <a:stretch>
            <a:fillRect/>
          </a:stretch>
        </p:blipFill>
        <p:spPr>
          <a:xfrm>
            <a:off x="4398421" y="4892745"/>
            <a:ext cx="4151640" cy="1204262"/>
          </a:xfrm>
          <a:prstGeom prst="rect">
            <a:avLst/>
          </a:prstGeom>
        </p:spPr>
      </p:pic>
      <p:pic>
        <p:nvPicPr>
          <p:cNvPr id="18" name="Picture 17">
            <a:extLst>
              <a:ext uri="{FF2B5EF4-FFF2-40B4-BE49-F238E27FC236}">
                <a16:creationId xmlns:a16="http://schemas.microsoft.com/office/drawing/2014/main" id="{2C318A72-EEC5-218B-068E-8E929C90B1D3}"/>
              </a:ext>
            </a:extLst>
          </p:cNvPr>
          <p:cNvPicPr>
            <a:picLocks noChangeAspect="1"/>
          </p:cNvPicPr>
          <p:nvPr/>
        </p:nvPicPr>
        <p:blipFill>
          <a:blip r:embed="rId12"/>
          <a:stretch>
            <a:fillRect/>
          </a:stretch>
        </p:blipFill>
        <p:spPr>
          <a:xfrm>
            <a:off x="890892" y="5216288"/>
            <a:ext cx="7659169" cy="1667108"/>
          </a:xfrm>
          <a:prstGeom prst="rect">
            <a:avLst/>
          </a:prstGeom>
        </p:spPr>
      </p:pic>
      <p:sp>
        <p:nvSpPr>
          <p:cNvPr id="22" name="Oval 21">
            <a:extLst>
              <a:ext uri="{FF2B5EF4-FFF2-40B4-BE49-F238E27FC236}">
                <a16:creationId xmlns:a16="http://schemas.microsoft.com/office/drawing/2014/main" id="{0A2A8428-F578-CC45-EFD0-EE6412D818E8}"/>
              </a:ext>
            </a:extLst>
          </p:cNvPr>
          <p:cNvSpPr/>
          <p:nvPr/>
        </p:nvSpPr>
        <p:spPr>
          <a:xfrm>
            <a:off x="852761" y="6406750"/>
            <a:ext cx="645988" cy="269993"/>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FA5BFBE-1950-1DAD-26C3-47B768C89B1E}"/>
              </a:ext>
            </a:extLst>
          </p:cNvPr>
          <p:cNvPicPr>
            <a:picLocks noChangeAspect="1"/>
          </p:cNvPicPr>
          <p:nvPr/>
        </p:nvPicPr>
        <p:blipFill>
          <a:blip r:embed="rId13"/>
          <a:stretch>
            <a:fillRect/>
          </a:stretch>
        </p:blipFill>
        <p:spPr>
          <a:xfrm>
            <a:off x="911574" y="7828309"/>
            <a:ext cx="6849431" cy="409632"/>
          </a:xfrm>
          <a:prstGeom prst="rect">
            <a:avLst/>
          </a:prstGeom>
        </p:spPr>
      </p:pic>
      <p:pic>
        <p:nvPicPr>
          <p:cNvPr id="27" name="Picture 26">
            <a:extLst>
              <a:ext uri="{FF2B5EF4-FFF2-40B4-BE49-F238E27FC236}">
                <a16:creationId xmlns:a16="http://schemas.microsoft.com/office/drawing/2014/main" id="{187E8071-1946-1EAD-FB46-0108C59485BC}"/>
              </a:ext>
            </a:extLst>
          </p:cNvPr>
          <p:cNvPicPr>
            <a:picLocks noChangeAspect="1"/>
          </p:cNvPicPr>
          <p:nvPr/>
        </p:nvPicPr>
        <p:blipFill>
          <a:blip r:embed="rId11"/>
          <a:stretch>
            <a:fillRect/>
          </a:stretch>
        </p:blipFill>
        <p:spPr>
          <a:xfrm>
            <a:off x="4596157" y="7872931"/>
            <a:ext cx="4151640" cy="1204262"/>
          </a:xfrm>
          <a:prstGeom prst="rect">
            <a:avLst/>
          </a:prstGeom>
        </p:spPr>
      </p:pic>
      <p:pic>
        <p:nvPicPr>
          <p:cNvPr id="26" name="Picture 25">
            <a:extLst>
              <a:ext uri="{FF2B5EF4-FFF2-40B4-BE49-F238E27FC236}">
                <a16:creationId xmlns:a16="http://schemas.microsoft.com/office/drawing/2014/main" id="{BE33A3E9-1CF1-E7C7-3E17-AA5CB122E477}"/>
              </a:ext>
            </a:extLst>
          </p:cNvPr>
          <p:cNvPicPr>
            <a:picLocks noChangeAspect="1"/>
          </p:cNvPicPr>
          <p:nvPr/>
        </p:nvPicPr>
        <p:blipFill>
          <a:blip r:embed="rId14"/>
          <a:stretch>
            <a:fillRect/>
          </a:stretch>
        </p:blipFill>
        <p:spPr>
          <a:xfrm>
            <a:off x="900941" y="8237941"/>
            <a:ext cx="7811590" cy="1514686"/>
          </a:xfrm>
          <a:prstGeom prst="rect">
            <a:avLst/>
          </a:prstGeom>
        </p:spPr>
      </p:pic>
      <p:sp>
        <p:nvSpPr>
          <p:cNvPr id="28" name="TextBox 27">
            <a:extLst>
              <a:ext uri="{FF2B5EF4-FFF2-40B4-BE49-F238E27FC236}">
                <a16:creationId xmlns:a16="http://schemas.microsoft.com/office/drawing/2014/main" id="{30A6ADB2-C25E-B986-B574-176CBB5C34A0}"/>
              </a:ext>
            </a:extLst>
          </p:cNvPr>
          <p:cNvSpPr txBox="1"/>
          <p:nvPr/>
        </p:nvSpPr>
        <p:spPr>
          <a:xfrm>
            <a:off x="1763577" y="7000640"/>
            <a:ext cx="6086317" cy="584775"/>
          </a:xfrm>
          <a:prstGeom prst="rect">
            <a:avLst/>
          </a:prstGeom>
          <a:noFill/>
        </p:spPr>
        <p:txBody>
          <a:bodyPr wrap="square" rtlCol="0">
            <a:spAutoFit/>
          </a:bodyPr>
          <a:lstStyle/>
          <a:p>
            <a:r>
              <a:rPr lang="en-US" sz="3200" dirty="0">
                <a:solidFill>
                  <a:schemeClr val="bg1"/>
                </a:solidFill>
                <a:latin typeface="Caveat Brush" pitchFamily="2" charset="0"/>
              </a:rPr>
              <a:t>Before 			After</a:t>
            </a:r>
          </a:p>
        </p:txBody>
      </p:sp>
      <p:sp>
        <p:nvSpPr>
          <p:cNvPr id="29" name="Arrow: Up 28">
            <a:extLst>
              <a:ext uri="{FF2B5EF4-FFF2-40B4-BE49-F238E27FC236}">
                <a16:creationId xmlns:a16="http://schemas.microsoft.com/office/drawing/2014/main" id="{4507D057-2468-3104-BBEF-4B5E60D7E007}"/>
              </a:ext>
            </a:extLst>
          </p:cNvPr>
          <p:cNvSpPr/>
          <p:nvPr/>
        </p:nvSpPr>
        <p:spPr>
          <a:xfrm>
            <a:off x="2982250" y="6980701"/>
            <a:ext cx="533154" cy="64464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Up 29">
            <a:extLst>
              <a:ext uri="{FF2B5EF4-FFF2-40B4-BE49-F238E27FC236}">
                <a16:creationId xmlns:a16="http://schemas.microsoft.com/office/drawing/2014/main" id="{F4D8C3D8-0975-601B-C98D-1EB7D8B2ED88}"/>
              </a:ext>
            </a:extLst>
          </p:cNvPr>
          <p:cNvSpPr/>
          <p:nvPr/>
        </p:nvSpPr>
        <p:spPr>
          <a:xfrm rot="10800000">
            <a:off x="6405400" y="7033531"/>
            <a:ext cx="533154" cy="64464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8C33F759-9ED5-FFB8-E985-1EDC256623A0}"/>
              </a:ext>
            </a:extLst>
          </p:cNvPr>
          <p:cNvPicPr>
            <a:picLocks noChangeAspect="1"/>
          </p:cNvPicPr>
          <p:nvPr/>
        </p:nvPicPr>
        <p:blipFill>
          <a:blip r:embed="rId15"/>
          <a:stretch>
            <a:fillRect/>
          </a:stretch>
        </p:blipFill>
        <p:spPr>
          <a:xfrm>
            <a:off x="10252757" y="4837447"/>
            <a:ext cx="6529934" cy="1479915"/>
          </a:xfrm>
          <a:prstGeom prst="rect">
            <a:avLst/>
          </a:prstGeom>
        </p:spPr>
      </p:pic>
      <p:sp>
        <p:nvSpPr>
          <p:cNvPr id="33" name="TextBox 32">
            <a:extLst>
              <a:ext uri="{FF2B5EF4-FFF2-40B4-BE49-F238E27FC236}">
                <a16:creationId xmlns:a16="http://schemas.microsoft.com/office/drawing/2014/main" id="{44D33705-0E19-28DE-DEEB-554EA6409120}"/>
              </a:ext>
            </a:extLst>
          </p:cNvPr>
          <p:cNvSpPr txBox="1"/>
          <p:nvPr/>
        </p:nvSpPr>
        <p:spPr>
          <a:xfrm>
            <a:off x="10651000" y="6302258"/>
            <a:ext cx="5650787" cy="3785652"/>
          </a:xfrm>
          <a:prstGeom prst="rect">
            <a:avLst/>
          </a:prstGeom>
          <a:noFill/>
        </p:spPr>
        <p:txBody>
          <a:bodyPr wrap="square" rtlCol="0">
            <a:spAutoFit/>
          </a:bodyPr>
          <a:lstStyle/>
          <a:p>
            <a:pPr algn="ctr"/>
            <a:r>
              <a:rPr lang="en-US" sz="3000" dirty="0">
                <a:solidFill>
                  <a:schemeClr val="bg1"/>
                </a:solidFill>
                <a:latin typeface="Caveat Brush" pitchFamily="2" charset="0"/>
              </a:rPr>
              <a:t>Here, I went in and created a user named badguy2</a:t>
            </a:r>
          </a:p>
          <a:p>
            <a:pPr algn="ctr"/>
            <a:r>
              <a:rPr lang="en-US" sz="3000" dirty="0">
                <a:solidFill>
                  <a:schemeClr val="bg1"/>
                </a:solidFill>
                <a:latin typeface="Caveat Brush" pitchFamily="2" charset="0"/>
              </a:rPr>
              <a:t>Then I used </a:t>
            </a:r>
            <a:r>
              <a:rPr lang="en-US" sz="3000" dirty="0" err="1">
                <a:solidFill>
                  <a:schemeClr val="accent1"/>
                </a:solidFill>
                <a:latin typeface="Caveat Brush" pitchFamily="2" charset="0"/>
              </a:rPr>
              <a:t>usermod</a:t>
            </a:r>
            <a:r>
              <a:rPr lang="en-US" sz="3000" dirty="0">
                <a:solidFill>
                  <a:schemeClr val="bg1"/>
                </a:solidFill>
                <a:latin typeface="Caveat Brush" pitchFamily="2" charset="0"/>
              </a:rPr>
              <a:t> with the </a:t>
            </a:r>
            <a:r>
              <a:rPr lang="en-US" sz="3000" dirty="0">
                <a:solidFill>
                  <a:schemeClr val="accent1"/>
                </a:solidFill>
                <a:latin typeface="Caveat Brush" pitchFamily="2" charset="0"/>
              </a:rPr>
              <a:t>–L</a:t>
            </a:r>
            <a:r>
              <a:rPr lang="en-US" sz="3000" dirty="0">
                <a:solidFill>
                  <a:schemeClr val="bg1"/>
                </a:solidFill>
                <a:latin typeface="Caveat Brush" pitchFamily="2" charset="0"/>
              </a:rPr>
              <a:t> flag to lock the account. To show that the account was locked, I typed </a:t>
            </a:r>
            <a:r>
              <a:rPr lang="en-US" sz="3000" dirty="0">
                <a:solidFill>
                  <a:schemeClr val="accent1"/>
                </a:solidFill>
                <a:latin typeface="Caveat Brush" pitchFamily="2" charset="0"/>
              </a:rPr>
              <a:t>sudo passwd –S badguy2</a:t>
            </a:r>
          </a:p>
          <a:p>
            <a:pPr algn="ctr"/>
            <a:r>
              <a:rPr lang="en-US" sz="3000" dirty="0">
                <a:solidFill>
                  <a:schemeClr val="bg1"/>
                </a:solidFill>
                <a:latin typeface="Caveat Brush" pitchFamily="2" charset="0"/>
              </a:rPr>
              <a:t>The </a:t>
            </a:r>
            <a:r>
              <a:rPr lang="en-US" sz="3000" dirty="0">
                <a:solidFill>
                  <a:srgbClr val="FFFF00"/>
                </a:solidFill>
                <a:latin typeface="Caveat Brush" pitchFamily="2" charset="0"/>
              </a:rPr>
              <a:t>L</a:t>
            </a:r>
            <a:r>
              <a:rPr lang="en-US" sz="3000" dirty="0">
                <a:solidFill>
                  <a:schemeClr val="bg1"/>
                </a:solidFill>
                <a:latin typeface="Caveat Brush" pitchFamily="2" charset="0"/>
              </a:rPr>
              <a:t> in the return statement means account is locked</a:t>
            </a:r>
          </a:p>
        </p:txBody>
      </p:sp>
      <p:sp>
        <p:nvSpPr>
          <p:cNvPr id="34" name="Oval 33">
            <a:extLst>
              <a:ext uri="{FF2B5EF4-FFF2-40B4-BE49-F238E27FC236}">
                <a16:creationId xmlns:a16="http://schemas.microsoft.com/office/drawing/2014/main" id="{5DA3B285-A264-CB60-6F2C-CAD8044E057A}"/>
              </a:ext>
            </a:extLst>
          </p:cNvPr>
          <p:cNvSpPr/>
          <p:nvPr/>
        </p:nvSpPr>
        <p:spPr>
          <a:xfrm>
            <a:off x="11365217" y="5630764"/>
            <a:ext cx="359596" cy="418111"/>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6BCFD59-88C8-8A73-9AC9-CE6A8B748C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1E0EAF7-B34A-7BA8-9440-1F0301998B52}"/>
              </a:ext>
            </a:extLst>
          </p:cNvPr>
          <p:cNvSpPr/>
          <p:nvPr/>
        </p:nvSpPr>
        <p:spPr>
          <a:xfrm>
            <a:off x="-82194" y="8219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DA99D26D-36AA-A18D-4CF5-82DB0C181591}"/>
              </a:ext>
            </a:extLst>
          </p:cNvPr>
          <p:cNvSpPr txBox="1"/>
          <p:nvPr/>
        </p:nvSpPr>
        <p:spPr>
          <a:xfrm>
            <a:off x="1028700" y="1238250"/>
            <a:ext cx="13622248" cy="3062377"/>
          </a:xfrm>
          <a:prstGeom prst="rect">
            <a:avLst/>
          </a:prstGeom>
        </p:spPr>
        <p:txBody>
          <a:bodyPr wrap="square" lIns="0" tIns="0" rIns="0" bIns="0" rtlCol="0" anchor="t">
            <a:spAutoFit/>
          </a:bodyPr>
          <a:lstStyle/>
          <a:p>
            <a:pPr algn="l">
              <a:lnSpc>
                <a:spcPts val="12000"/>
              </a:lnSpc>
            </a:pPr>
            <a:r>
              <a:rPr lang="en-US" sz="9600" spc="96" dirty="0">
                <a:solidFill>
                  <a:srgbClr val="FFFFFF"/>
                </a:solidFill>
                <a:latin typeface="Cabin Sketch"/>
                <a:ea typeface="Cabin Sketch"/>
                <a:cs typeface="Cabin Sketch"/>
                <a:sym typeface="Cabin Sketch"/>
              </a:rPr>
              <a:t>How to force a user to change their password: </a:t>
            </a:r>
          </a:p>
        </p:txBody>
      </p:sp>
      <p:sp>
        <p:nvSpPr>
          <p:cNvPr id="6" name="TextBox 6">
            <a:extLst>
              <a:ext uri="{FF2B5EF4-FFF2-40B4-BE49-F238E27FC236}">
                <a16:creationId xmlns:a16="http://schemas.microsoft.com/office/drawing/2014/main" id="{8A439FD5-D635-35F4-BA4A-B66150B8DF4C}"/>
              </a:ext>
            </a:extLst>
          </p:cNvPr>
          <p:cNvSpPr txBox="1"/>
          <p:nvPr/>
        </p:nvSpPr>
        <p:spPr>
          <a:xfrm>
            <a:off x="1028700" y="4836955"/>
            <a:ext cx="8115300" cy="351282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This one is super simple! All you have to type in your terminal is: </a:t>
            </a:r>
          </a:p>
          <a:p>
            <a:pPr algn="just">
              <a:lnSpc>
                <a:spcPts val="4619"/>
              </a:lnSpc>
            </a:pPr>
            <a:r>
              <a:rPr lang="en-US" sz="3299" dirty="0">
                <a:solidFill>
                  <a:schemeClr val="accent1"/>
                </a:solidFill>
                <a:latin typeface="Caveat Brush"/>
                <a:ea typeface="Caveat Brush"/>
                <a:cs typeface="Caveat Brush"/>
                <a:sym typeface="Caveat Brush"/>
              </a:rPr>
              <a:t>passwd –e &lt;username&gt;</a:t>
            </a:r>
          </a:p>
          <a:p>
            <a:pPr algn="just">
              <a:lnSpc>
                <a:spcPts val="4619"/>
              </a:lnSpc>
            </a:pPr>
            <a:r>
              <a:rPr lang="en-US" sz="3299" dirty="0">
                <a:solidFill>
                  <a:schemeClr val="bg1"/>
                </a:solidFill>
                <a:latin typeface="Caveat Brush"/>
                <a:ea typeface="Caveat Brush"/>
                <a:cs typeface="Caveat Brush"/>
                <a:sym typeface="Caveat Brush"/>
              </a:rPr>
              <a:t>This will ensure that the user has to change their password which is a good practice if their password has been compromised</a:t>
            </a:r>
          </a:p>
        </p:txBody>
      </p:sp>
      <p:sp>
        <p:nvSpPr>
          <p:cNvPr id="7" name="Freeform 7">
            <a:extLst>
              <a:ext uri="{FF2B5EF4-FFF2-40B4-BE49-F238E27FC236}">
                <a16:creationId xmlns:a16="http://schemas.microsoft.com/office/drawing/2014/main" id="{E1E3FB08-00BE-2711-945F-CD1853AF53F7}"/>
              </a:ext>
            </a:extLst>
          </p:cNvPr>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139411984"/>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BCFCA230-F720-9174-5CD9-15DBFAB469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FF7816-3305-2CB7-B6E6-5234103788EC}"/>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7E2028DB-9B20-FE80-EF6A-221CB4226CFA}"/>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DE5B2495-9D2D-0ED0-403F-AF9E60122484}"/>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CEB99A5D-E963-DDE3-DC24-C6105752EA79}"/>
              </a:ext>
            </a:extLst>
          </p:cNvPr>
          <p:cNvSpPr txBox="1"/>
          <p:nvPr/>
        </p:nvSpPr>
        <p:spPr>
          <a:xfrm>
            <a:off x="1064790" y="3277707"/>
            <a:ext cx="16158420" cy="3565079"/>
          </a:xfrm>
          <a:prstGeom prst="rect">
            <a:avLst/>
          </a:prstGeom>
        </p:spPr>
        <p:txBody>
          <a:bodyPr lIns="0" tIns="0" rIns="0" bIns="0" rtlCol="0" anchor="t">
            <a:spAutoFit/>
          </a:bodyPr>
          <a:lstStyle/>
          <a:p>
            <a:pPr algn="ctr">
              <a:lnSpc>
                <a:spcPts val="13957"/>
              </a:lnSpc>
            </a:pPr>
            <a:r>
              <a:rPr lang="en-US" sz="13950" spc="111">
                <a:solidFill>
                  <a:srgbClr val="FFFFFF"/>
                </a:solidFill>
                <a:latin typeface="Cabin Sketch"/>
                <a:sym typeface="Cabin Sketch"/>
              </a:rPr>
              <a:t>Quiz! </a:t>
            </a:r>
          </a:p>
          <a:p>
            <a:pPr algn="ctr">
              <a:lnSpc>
                <a:spcPct val="150000"/>
              </a:lnSpc>
            </a:pPr>
            <a:r>
              <a:rPr lang="en-US" sz="4000" spc="111">
                <a:solidFill>
                  <a:srgbClr val="FFFFFF"/>
                </a:solidFill>
                <a:latin typeface="Cabin Sketch"/>
              </a:rPr>
              <a:t>Write down your answers and </a:t>
            </a:r>
          </a:p>
          <a:p>
            <a:pPr algn="ctr">
              <a:lnSpc>
                <a:spcPct val="150000"/>
              </a:lnSpc>
            </a:pPr>
            <a:r>
              <a:rPr lang="en-US" sz="4000" spc="111">
                <a:solidFill>
                  <a:srgbClr val="FFFFFF"/>
                </a:solidFill>
                <a:latin typeface="Cabin Sketch"/>
              </a:rPr>
              <a:t>check the answer key at the end</a:t>
            </a:r>
          </a:p>
        </p:txBody>
      </p:sp>
      <p:sp>
        <p:nvSpPr>
          <p:cNvPr id="7" name="Freeform 7">
            <a:extLst>
              <a:ext uri="{FF2B5EF4-FFF2-40B4-BE49-F238E27FC236}">
                <a16:creationId xmlns:a16="http://schemas.microsoft.com/office/drawing/2014/main" id="{CFB3E568-289F-BA7C-98DC-4DBB3D1198A0}"/>
              </a:ext>
            </a:extLst>
          </p:cNvPr>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B5481D8-E66A-68E8-D3C3-A98D831AF860}"/>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E4913780-BC01-7AD2-AAA6-0842A9DF1A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2431761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8219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864314" y="496555"/>
            <a:ext cx="16230600" cy="1470026"/>
          </a:xfrm>
          <a:prstGeom prst="rect">
            <a:avLst/>
          </a:prstGeom>
        </p:spPr>
        <p:txBody>
          <a:bodyPr lIns="0" tIns="0" rIns="0" bIns="0" rtlCol="0" anchor="t">
            <a:spAutoFit/>
          </a:bodyPr>
          <a:lstStyle/>
          <a:p>
            <a:pPr algn="ctr">
              <a:lnSpc>
                <a:spcPts val="11000"/>
              </a:lnSpc>
            </a:pPr>
            <a:r>
              <a:rPr lang="en-US" sz="11000" spc="88" dirty="0">
                <a:solidFill>
                  <a:srgbClr val="FFFFFF"/>
                </a:solidFill>
                <a:latin typeface="Cabin Sketch"/>
                <a:ea typeface="Cabin Sketch"/>
                <a:cs typeface="Cabin Sketch"/>
                <a:sym typeface="Cabin Sketch"/>
              </a:rPr>
              <a:t>Question 1</a:t>
            </a:r>
          </a:p>
        </p:txBody>
      </p:sp>
      <p:sp>
        <p:nvSpPr>
          <p:cNvPr id="7" name="TextBox 7"/>
          <p:cNvSpPr txBox="1"/>
          <p:nvPr/>
        </p:nvSpPr>
        <p:spPr>
          <a:xfrm>
            <a:off x="2186552" y="5058603"/>
            <a:ext cx="2639719" cy="1754135"/>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Admin, user, others</a:t>
            </a:r>
          </a:p>
        </p:txBody>
      </p:sp>
      <p:sp>
        <p:nvSpPr>
          <p:cNvPr id="10" name="TextBox 10"/>
          <p:cNvSpPr txBox="1"/>
          <p:nvPr/>
        </p:nvSpPr>
        <p:spPr>
          <a:xfrm>
            <a:off x="7847307" y="5058603"/>
            <a:ext cx="2639719" cy="2651816"/>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Owner, group, others</a:t>
            </a:r>
          </a:p>
        </p:txBody>
      </p:sp>
      <p:sp>
        <p:nvSpPr>
          <p:cNvPr id="13" name="TextBox 13"/>
          <p:cNvSpPr txBox="1"/>
          <p:nvPr/>
        </p:nvSpPr>
        <p:spPr>
          <a:xfrm>
            <a:off x="13484894" y="5293542"/>
            <a:ext cx="2639719" cy="1754135"/>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Sudo, users, others</a:t>
            </a:r>
          </a:p>
        </p:txBody>
      </p:sp>
      <p:sp>
        <p:nvSpPr>
          <p:cNvPr id="16" name="Freeform 5">
            <a:extLst>
              <a:ext uri="{FF2B5EF4-FFF2-40B4-BE49-F238E27FC236}">
                <a16:creationId xmlns:a16="http://schemas.microsoft.com/office/drawing/2014/main" id="{C0876616-BC90-3FE8-5C0D-D0EF823F7BED}"/>
              </a:ext>
            </a:extLst>
          </p:cNvPr>
          <p:cNvSpPr/>
          <p:nvPr/>
        </p:nvSpPr>
        <p:spPr>
          <a:xfrm>
            <a:off x="4582800" y="1686784"/>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TextBox 6">
            <a:extLst>
              <a:ext uri="{FF2B5EF4-FFF2-40B4-BE49-F238E27FC236}">
                <a16:creationId xmlns:a16="http://schemas.microsoft.com/office/drawing/2014/main" id="{4A0DBD60-11BB-AF33-F8AC-E4C7F3482F78}"/>
              </a:ext>
            </a:extLst>
          </p:cNvPr>
          <p:cNvSpPr txBox="1"/>
          <p:nvPr/>
        </p:nvSpPr>
        <p:spPr>
          <a:xfrm>
            <a:off x="739312" y="2074959"/>
            <a:ext cx="16230600" cy="1242648"/>
          </a:xfrm>
          <a:prstGeom prst="rect">
            <a:avLst/>
          </a:prstGeom>
        </p:spPr>
        <p:txBody>
          <a:bodyPr lIns="0" tIns="0" rIns="0" bIns="0" rtlCol="0" anchor="t">
            <a:spAutoFit/>
          </a:bodyPr>
          <a:lstStyle/>
          <a:p>
            <a:pPr algn="ctr">
              <a:lnSpc>
                <a:spcPts val="11000"/>
              </a:lnSpc>
            </a:pPr>
            <a:r>
              <a:rPr lang="en-US" sz="4800" spc="88" dirty="0">
                <a:solidFill>
                  <a:srgbClr val="FFFFFF"/>
                </a:solidFill>
                <a:latin typeface="Cabin Sketch"/>
                <a:ea typeface="Cabin Sketch"/>
                <a:cs typeface="Cabin Sketch"/>
                <a:sym typeface="Cabin Sketch"/>
              </a:rPr>
              <a:t>What do the 3 fields in account permissions stand for?</a:t>
            </a: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31C487CD-3DFD-2E1A-C676-B43A6FF109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9D8761-2691-F0AF-6E01-BB2548B7CCE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15615E3E-779E-667D-F3EA-1EF402ABAF8E}"/>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E5069DD-0B99-0B57-B41E-026E5AAACB51}"/>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64F199E-5F1C-5263-EDC9-4C4293D028BB}"/>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67F68FA1-C901-9A00-2D71-1620D779F376}"/>
              </a:ext>
            </a:extLst>
          </p:cNvPr>
          <p:cNvSpPr txBox="1"/>
          <p:nvPr/>
        </p:nvSpPr>
        <p:spPr>
          <a:xfrm>
            <a:off x="864314" y="496555"/>
            <a:ext cx="16230600" cy="1470026"/>
          </a:xfrm>
          <a:prstGeom prst="rect">
            <a:avLst/>
          </a:prstGeom>
        </p:spPr>
        <p:txBody>
          <a:bodyPr lIns="0" tIns="0" rIns="0" bIns="0" rtlCol="0" anchor="t">
            <a:spAutoFit/>
          </a:bodyPr>
          <a:lstStyle/>
          <a:p>
            <a:pPr algn="ctr">
              <a:lnSpc>
                <a:spcPts val="11000"/>
              </a:lnSpc>
            </a:pPr>
            <a:r>
              <a:rPr lang="en-US" sz="11000" spc="88" dirty="0">
                <a:solidFill>
                  <a:srgbClr val="FFFFFF"/>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FB992F94-F616-CD0F-6286-154CD0979E7B}"/>
              </a:ext>
            </a:extLst>
          </p:cNvPr>
          <p:cNvSpPr txBox="1"/>
          <p:nvPr/>
        </p:nvSpPr>
        <p:spPr>
          <a:xfrm>
            <a:off x="2186552" y="5058603"/>
            <a:ext cx="2639719" cy="2651816"/>
          </a:xfrm>
          <a:prstGeom prst="rect">
            <a:avLst/>
          </a:prstGeom>
        </p:spPr>
        <p:txBody>
          <a:bodyPr lIns="0" tIns="0" rIns="0" bIns="0" rtlCol="0" anchor="t">
            <a:spAutoFit/>
          </a:bodyPr>
          <a:lstStyle/>
          <a:p>
            <a:pPr algn="ctr">
              <a:lnSpc>
                <a:spcPts val="7000"/>
              </a:lnSpc>
            </a:pPr>
            <a:r>
              <a:rPr lang="en-US" sz="5000" dirty="0" err="1">
                <a:solidFill>
                  <a:srgbClr val="F0F0F0"/>
                </a:solidFill>
                <a:latin typeface="Caveat Brush"/>
                <a:ea typeface="Caveat Brush"/>
                <a:cs typeface="Caveat Brush"/>
                <a:sym typeface="Caveat Brush"/>
              </a:rPr>
              <a:t>rwx</a:t>
            </a:r>
            <a:endParaRPr lang="en-US" sz="5000" dirty="0">
              <a:solidFill>
                <a:srgbClr val="F0F0F0"/>
              </a:solidFill>
              <a:latin typeface="Caveat Brush"/>
              <a:ea typeface="Caveat Brush"/>
              <a:cs typeface="Caveat Brush"/>
              <a:sym typeface="Caveat Brush"/>
            </a:endParaRPr>
          </a:p>
          <a:p>
            <a:pPr algn="ctr">
              <a:lnSpc>
                <a:spcPts val="7000"/>
              </a:lnSpc>
            </a:pPr>
            <a:r>
              <a:rPr lang="en-US" sz="5000" dirty="0">
                <a:solidFill>
                  <a:srgbClr val="F0F0F0"/>
                </a:solidFill>
                <a:latin typeface="Caveat Brush"/>
                <a:ea typeface="Caveat Brush"/>
                <a:cs typeface="Caveat Brush"/>
                <a:sym typeface="Caveat Brush"/>
              </a:rPr>
              <a:t>r-x</a:t>
            </a:r>
          </a:p>
          <a:p>
            <a:pPr algn="ctr">
              <a:lnSpc>
                <a:spcPts val="7000"/>
              </a:lnSpc>
            </a:pPr>
            <a:r>
              <a:rPr lang="en-US" sz="5000" dirty="0">
                <a:solidFill>
                  <a:srgbClr val="F0F0F0"/>
                </a:solidFill>
                <a:latin typeface="Caveat Brush"/>
                <a:ea typeface="Caveat Brush"/>
                <a:cs typeface="Caveat Brush"/>
                <a:sym typeface="Caveat Brush"/>
              </a:rPr>
              <a:t>r-x</a:t>
            </a:r>
          </a:p>
        </p:txBody>
      </p:sp>
      <p:sp>
        <p:nvSpPr>
          <p:cNvPr id="10" name="TextBox 10">
            <a:extLst>
              <a:ext uri="{FF2B5EF4-FFF2-40B4-BE49-F238E27FC236}">
                <a16:creationId xmlns:a16="http://schemas.microsoft.com/office/drawing/2014/main" id="{677727A2-7555-FCED-DC7C-6F51047FA975}"/>
              </a:ext>
            </a:extLst>
          </p:cNvPr>
          <p:cNvSpPr txBox="1"/>
          <p:nvPr/>
        </p:nvSpPr>
        <p:spPr>
          <a:xfrm>
            <a:off x="7847307" y="5058603"/>
            <a:ext cx="2639719" cy="2651816"/>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r-x</a:t>
            </a:r>
          </a:p>
          <a:p>
            <a:pPr algn="ctr">
              <a:lnSpc>
                <a:spcPts val="7000"/>
              </a:lnSpc>
            </a:pPr>
            <a:r>
              <a:rPr lang="en-US" sz="5000" dirty="0" err="1">
                <a:solidFill>
                  <a:srgbClr val="F0F0F0"/>
                </a:solidFill>
                <a:latin typeface="Caveat Brush"/>
                <a:ea typeface="Caveat Brush"/>
                <a:cs typeface="Caveat Brush"/>
                <a:sym typeface="Caveat Brush"/>
              </a:rPr>
              <a:t>rwx</a:t>
            </a:r>
            <a:endParaRPr lang="en-US" sz="5000" dirty="0">
              <a:solidFill>
                <a:srgbClr val="F0F0F0"/>
              </a:solidFill>
              <a:latin typeface="Caveat Brush"/>
              <a:ea typeface="Caveat Brush"/>
              <a:cs typeface="Caveat Brush"/>
              <a:sym typeface="Caveat Brush"/>
            </a:endParaRPr>
          </a:p>
          <a:p>
            <a:pPr algn="ctr">
              <a:lnSpc>
                <a:spcPts val="7000"/>
              </a:lnSpc>
            </a:pPr>
            <a:r>
              <a:rPr lang="en-US" sz="5000" dirty="0">
                <a:solidFill>
                  <a:srgbClr val="F0F0F0"/>
                </a:solidFill>
                <a:latin typeface="Caveat Brush"/>
                <a:ea typeface="Caveat Brush"/>
                <a:cs typeface="Caveat Brush"/>
                <a:sym typeface="Caveat Brush"/>
              </a:rPr>
              <a:t>--x</a:t>
            </a:r>
          </a:p>
        </p:txBody>
      </p:sp>
      <p:sp>
        <p:nvSpPr>
          <p:cNvPr id="13" name="TextBox 13">
            <a:extLst>
              <a:ext uri="{FF2B5EF4-FFF2-40B4-BE49-F238E27FC236}">
                <a16:creationId xmlns:a16="http://schemas.microsoft.com/office/drawing/2014/main" id="{44C715C9-B465-9C82-AD5D-3AAD3C421A7A}"/>
              </a:ext>
            </a:extLst>
          </p:cNvPr>
          <p:cNvSpPr txBox="1"/>
          <p:nvPr/>
        </p:nvSpPr>
        <p:spPr>
          <a:xfrm>
            <a:off x="13508061" y="5058603"/>
            <a:ext cx="2639719" cy="856453"/>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C</a:t>
            </a:r>
          </a:p>
        </p:txBody>
      </p:sp>
      <p:sp>
        <p:nvSpPr>
          <p:cNvPr id="16" name="Freeform 5">
            <a:extLst>
              <a:ext uri="{FF2B5EF4-FFF2-40B4-BE49-F238E27FC236}">
                <a16:creationId xmlns:a16="http://schemas.microsoft.com/office/drawing/2014/main" id="{3BFF94E4-D30A-47C9-7747-FFB328F5A1DE}"/>
              </a:ext>
            </a:extLst>
          </p:cNvPr>
          <p:cNvSpPr/>
          <p:nvPr/>
        </p:nvSpPr>
        <p:spPr>
          <a:xfrm>
            <a:off x="4582800" y="1686784"/>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TextBox 6">
            <a:extLst>
              <a:ext uri="{FF2B5EF4-FFF2-40B4-BE49-F238E27FC236}">
                <a16:creationId xmlns:a16="http://schemas.microsoft.com/office/drawing/2014/main" id="{03F4500A-209E-4E01-DEA9-F4EC5B1415E3}"/>
              </a:ext>
            </a:extLst>
          </p:cNvPr>
          <p:cNvSpPr txBox="1"/>
          <p:nvPr/>
        </p:nvSpPr>
        <p:spPr>
          <a:xfrm>
            <a:off x="739312" y="2211207"/>
            <a:ext cx="16230600" cy="1477328"/>
          </a:xfrm>
          <a:prstGeom prst="rect">
            <a:avLst/>
          </a:prstGeom>
        </p:spPr>
        <p:txBody>
          <a:bodyPr lIns="0" tIns="0" rIns="0" bIns="0" rtlCol="0" anchor="t">
            <a:spAutoFit/>
          </a:bodyPr>
          <a:lstStyle/>
          <a:p>
            <a:pPr algn="ctr"/>
            <a:r>
              <a:rPr lang="en-US" sz="4800" spc="88" dirty="0">
                <a:solidFill>
                  <a:srgbClr val="FFFFFF"/>
                </a:solidFill>
                <a:latin typeface="Cabin Sketch"/>
                <a:ea typeface="Cabin Sketch"/>
                <a:cs typeface="Cabin Sketch"/>
                <a:sym typeface="Cabin Sketch"/>
              </a:rPr>
              <a:t>What permissions does a file/directory have if its set to 655?</a:t>
            </a:r>
          </a:p>
        </p:txBody>
      </p:sp>
    </p:spTree>
    <p:extLst>
      <p:ext uri="{BB962C8B-B14F-4D97-AF65-F5344CB8AC3E}">
        <p14:creationId xmlns:p14="http://schemas.microsoft.com/office/powerpoint/2010/main" val="154238419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9A14229E-3FCD-587C-89DA-E33C50CE39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2AEB00-9BB6-C06B-27E6-CC7C89FDAD7C}"/>
              </a:ext>
            </a:extLst>
          </p:cNvPr>
          <p:cNvSpPr/>
          <p:nvPr/>
        </p:nvSpPr>
        <p:spPr>
          <a:xfrm>
            <a:off x="-8219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889D106C-9B95-54C1-0035-0AFAEA0791D2}"/>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8616559-5F31-CFB0-ADC2-D3BDA62F9236}"/>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885D98F-4691-5866-B18A-28F20601256E}"/>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5035AC02-6B04-8ABE-F095-D2F5DDE2F92A}"/>
              </a:ext>
            </a:extLst>
          </p:cNvPr>
          <p:cNvSpPr txBox="1"/>
          <p:nvPr/>
        </p:nvSpPr>
        <p:spPr>
          <a:xfrm>
            <a:off x="864314" y="496555"/>
            <a:ext cx="16230600" cy="1470026"/>
          </a:xfrm>
          <a:prstGeom prst="rect">
            <a:avLst/>
          </a:prstGeom>
        </p:spPr>
        <p:txBody>
          <a:bodyPr lIns="0" tIns="0" rIns="0" bIns="0" rtlCol="0" anchor="t">
            <a:spAutoFit/>
          </a:bodyPr>
          <a:lstStyle/>
          <a:p>
            <a:pPr algn="ctr">
              <a:lnSpc>
                <a:spcPts val="11000"/>
              </a:lnSpc>
            </a:pPr>
            <a:r>
              <a:rPr lang="en-US" sz="11000" spc="88" dirty="0">
                <a:solidFill>
                  <a:srgbClr val="FFFFFF"/>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CCA1E04A-CE9F-1DE3-60FB-F97CEAD0AC98}"/>
              </a:ext>
            </a:extLst>
          </p:cNvPr>
          <p:cNvSpPr txBox="1"/>
          <p:nvPr/>
        </p:nvSpPr>
        <p:spPr>
          <a:xfrm>
            <a:off x="2186552" y="5058603"/>
            <a:ext cx="2639719" cy="1754135"/>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Rewrites the user</a:t>
            </a:r>
          </a:p>
        </p:txBody>
      </p:sp>
      <p:sp>
        <p:nvSpPr>
          <p:cNvPr id="10" name="TextBox 10">
            <a:extLst>
              <a:ext uri="{FF2B5EF4-FFF2-40B4-BE49-F238E27FC236}">
                <a16:creationId xmlns:a16="http://schemas.microsoft.com/office/drawing/2014/main" id="{A77117C5-B684-4749-5E98-F075DC575DAC}"/>
              </a:ext>
            </a:extLst>
          </p:cNvPr>
          <p:cNvSpPr txBox="1"/>
          <p:nvPr/>
        </p:nvSpPr>
        <p:spPr>
          <a:xfrm>
            <a:off x="7847307" y="5058603"/>
            <a:ext cx="2639719" cy="2651816"/>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Recursively deletes user</a:t>
            </a:r>
          </a:p>
        </p:txBody>
      </p:sp>
      <p:sp>
        <p:nvSpPr>
          <p:cNvPr id="13" name="TextBox 13">
            <a:extLst>
              <a:ext uri="{FF2B5EF4-FFF2-40B4-BE49-F238E27FC236}">
                <a16:creationId xmlns:a16="http://schemas.microsoft.com/office/drawing/2014/main" id="{4413B5AF-6BBF-EF61-3E53-43B68D6C6F45}"/>
              </a:ext>
            </a:extLst>
          </p:cNvPr>
          <p:cNvSpPr txBox="1"/>
          <p:nvPr/>
        </p:nvSpPr>
        <p:spPr>
          <a:xfrm>
            <a:off x="13508061" y="5058603"/>
            <a:ext cx="2639719" cy="2651816"/>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Puts user in rest mode</a:t>
            </a:r>
          </a:p>
        </p:txBody>
      </p:sp>
      <p:sp>
        <p:nvSpPr>
          <p:cNvPr id="16" name="Freeform 5">
            <a:extLst>
              <a:ext uri="{FF2B5EF4-FFF2-40B4-BE49-F238E27FC236}">
                <a16:creationId xmlns:a16="http://schemas.microsoft.com/office/drawing/2014/main" id="{CE17E825-EC8E-141B-32AC-9863B5AEBB2F}"/>
              </a:ext>
            </a:extLst>
          </p:cNvPr>
          <p:cNvSpPr/>
          <p:nvPr/>
        </p:nvSpPr>
        <p:spPr>
          <a:xfrm>
            <a:off x="4582800" y="1686784"/>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TextBox 6">
            <a:extLst>
              <a:ext uri="{FF2B5EF4-FFF2-40B4-BE49-F238E27FC236}">
                <a16:creationId xmlns:a16="http://schemas.microsoft.com/office/drawing/2014/main" id="{FE4C9BC6-F3FD-78A9-0F7D-5A6F11E21E29}"/>
              </a:ext>
            </a:extLst>
          </p:cNvPr>
          <p:cNvSpPr txBox="1"/>
          <p:nvPr/>
        </p:nvSpPr>
        <p:spPr>
          <a:xfrm>
            <a:off x="739312" y="2418146"/>
            <a:ext cx="16230600" cy="738664"/>
          </a:xfrm>
          <a:prstGeom prst="rect">
            <a:avLst/>
          </a:prstGeom>
        </p:spPr>
        <p:txBody>
          <a:bodyPr lIns="0" tIns="0" rIns="0" bIns="0" rtlCol="0" anchor="t">
            <a:spAutoFit/>
          </a:bodyPr>
          <a:lstStyle/>
          <a:p>
            <a:pPr algn="ctr"/>
            <a:r>
              <a:rPr lang="en-US" sz="4800" spc="88" dirty="0">
                <a:solidFill>
                  <a:srgbClr val="FFFFFF"/>
                </a:solidFill>
                <a:latin typeface="Cabin Sketch"/>
                <a:ea typeface="Cabin Sketch"/>
                <a:cs typeface="Cabin Sketch"/>
                <a:sym typeface="Cabin Sketch"/>
              </a:rPr>
              <a:t>What does –r do when removing a user</a:t>
            </a:r>
          </a:p>
        </p:txBody>
      </p:sp>
    </p:spTree>
    <p:extLst>
      <p:ext uri="{BB962C8B-B14F-4D97-AF65-F5344CB8AC3E}">
        <p14:creationId xmlns:p14="http://schemas.microsoft.com/office/powerpoint/2010/main" val="3236247701"/>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40644008-0DC0-EFA7-BAA2-D5DD4AD92C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EE7910-B4EC-199D-95CE-A4E27C15B4C7}"/>
              </a:ext>
            </a:extLst>
          </p:cNvPr>
          <p:cNvSpPr/>
          <p:nvPr/>
        </p:nvSpPr>
        <p:spPr>
          <a:xfrm>
            <a:off x="-10274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CC5F9602-4C7A-3AC9-E3A0-FC732769284A}"/>
              </a:ext>
            </a:extLst>
          </p:cNvPr>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CAE3EB2-9B10-5610-CFEB-67FD89D0FEF0}"/>
              </a:ext>
            </a:extLst>
          </p:cNvPr>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C6C290A-8DAF-3AC0-FA04-45CF899FB4D2}"/>
              </a:ext>
            </a:extLst>
          </p:cNvPr>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8EAE5793-7F76-FF96-2587-D8A10C668304}"/>
              </a:ext>
            </a:extLst>
          </p:cNvPr>
          <p:cNvSpPr txBox="1"/>
          <p:nvPr/>
        </p:nvSpPr>
        <p:spPr>
          <a:xfrm>
            <a:off x="864314" y="496555"/>
            <a:ext cx="16230600" cy="1470026"/>
          </a:xfrm>
          <a:prstGeom prst="rect">
            <a:avLst/>
          </a:prstGeom>
        </p:spPr>
        <p:txBody>
          <a:bodyPr lIns="0" tIns="0" rIns="0" bIns="0" rtlCol="0" anchor="t">
            <a:spAutoFit/>
          </a:bodyPr>
          <a:lstStyle/>
          <a:p>
            <a:pPr algn="ctr">
              <a:lnSpc>
                <a:spcPts val="11000"/>
              </a:lnSpc>
            </a:pPr>
            <a:r>
              <a:rPr lang="en-US" sz="11000" spc="88" dirty="0">
                <a:solidFill>
                  <a:srgbClr val="FFFFFF"/>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DC880ECF-6942-4D22-7687-B4CCD3E8AE95}"/>
              </a:ext>
            </a:extLst>
          </p:cNvPr>
          <p:cNvSpPr txBox="1"/>
          <p:nvPr/>
        </p:nvSpPr>
        <p:spPr>
          <a:xfrm>
            <a:off x="2186552" y="5058603"/>
            <a:ext cx="2639719" cy="2215991"/>
          </a:xfrm>
          <a:prstGeom prst="rect">
            <a:avLst/>
          </a:prstGeom>
        </p:spPr>
        <p:txBody>
          <a:bodyPr lIns="0" tIns="0" rIns="0" bIns="0" rtlCol="0" anchor="t">
            <a:spAutoFit/>
          </a:bodyPr>
          <a:lstStyle/>
          <a:p>
            <a:pPr algn="ctr"/>
            <a:r>
              <a:rPr lang="en-US" sz="4800" dirty="0">
                <a:solidFill>
                  <a:schemeClr val="bg1"/>
                </a:solidFill>
                <a:latin typeface="Caveat Brush" pitchFamily="2" charset="0"/>
                <a:ea typeface="Cabin Sketch"/>
                <a:cs typeface="Cabin Sketch"/>
                <a:sym typeface="Cabin Sketch"/>
              </a:rPr>
              <a:t>sudo </a:t>
            </a:r>
            <a:r>
              <a:rPr lang="en-US" sz="4800" dirty="0" err="1">
                <a:solidFill>
                  <a:schemeClr val="bg1"/>
                </a:solidFill>
                <a:latin typeface="Caveat Brush" pitchFamily="2" charset="0"/>
                <a:ea typeface="Cabin Sketch"/>
                <a:cs typeface="Cabin Sketch"/>
                <a:sym typeface="Cabin Sketch"/>
              </a:rPr>
              <a:t>userdel</a:t>
            </a:r>
            <a:r>
              <a:rPr lang="en-US" sz="4800" dirty="0">
                <a:solidFill>
                  <a:schemeClr val="bg1"/>
                </a:solidFill>
                <a:latin typeface="Caveat Brush" pitchFamily="2" charset="0"/>
                <a:ea typeface="Cabin Sketch"/>
                <a:cs typeface="Cabin Sketch"/>
                <a:sym typeface="Cabin Sketch"/>
              </a:rPr>
              <a:t> &lt;user&gt;</a:t>
            </a:r>
          </a:p>
        </p:txBody>
      </p:sp>
      <p:sp>
        <p:nvSpPr>
          <p:cNvPr id="10" name="TextBox 10">
            <a:extLst>
              <a:ext uri="{FF2B5EF4-FFF2-40B4-BE49-F238E27FC236}">
                <a16:creationId xmlns:a16="http://schemas.microsoft.com/office/drawing/2014/main" id="{59E99907-2BE3-59DF-8795-A6BBF4A4DB15}"/>
              </a:ext>
            </a:extLst>
          </p:cNvPr>
          <p:cNvSpPr txBox="1"/>
          <p:nvPr/>
        </p:nvSpPr>
        <p:spPr>
          <a:xfrm>
            <a:off x="7811705" y="5289530"/>
            <a:ext cx="2639719" cy="1754135"/>
          </a:xfrm>
          <a:prstGeom prst="rect">
            <a:avLst/>
          </a:prstGeom>
        </p:spPr>
        <p:txBody>
          <a:bodyPr lIns="0" tIns="0" rIns="0" bIns="0" rtlCol="0" anchor="t">
            <a:spAutoFit/>
          </a:bodyPr>
          <a:lstStyle/>
          <a:p>
            <a:pPr algn="ctr">
              <a:lnSpc>
                <a:spcPts val="7000"/>
              </a:lnSpc>
            </a:pPr>
            <a:r>
              <a:rPr lang="en-US" sz="5000" dirty="0" err="1">
                <a:solidFill>
                  <a:srgbClr val="F0F0F0"/>
                </a:solidFill>
                <a:latin typeface="Caveat Brush"/>
                <a:ea typeface="Caveat Brush"/>
                <a:cs typeface="Caveat Brush"/>
                <a:sym typeface="Caveat Brush"/>
              </a:rPr>
              <a:t>userdel</a:t>
            </a:r>
            <a:r>
              <a:rPr lang="en-US" sz="5000" dirty="0">
                <a:solidFill>
                  <a:srgbClr val="F0F0F0"/>
                </a:solidFill>
                <a:latin typeface="Caveat Brush"/>
                <a:ea typeface="Caveat Brush"/>
                <a:cs typeface="Caveat Brush"/>
                <a:sym typeface="Caveat Brush"/>
              </a:rPr>
              <a:t> &lt;user&gt;</a:t>
            </a:r>
          </a:p>
        </p:txBody>
      </p:sp>
      <p:sp>
        <p:nvSpPr>
          <p:cNvPr id="13" name="TextBox 13">
            <a:extLst>
              <a:ext uri="{FF2B5EF4-FFF2-40B4-BE49-F238E27FC236}">
                <a16:creationId xmlns:a16="http://schemas.microsoft.com/office/drawing/2014/main" id="{52884A85-BC14-0615-5D00-5465E4C70FF7}"/>
              </a:ext>
            </a:extLst>
          </p:cNvPr>
          <p:cNvSpPr txBox="1"/>
          <p:nvPr/>
        </p:nvSpPr>
        <p:spPr>
          <a:xfrm>
            <a:off x="13508061" y="5058603"/>
            <a:ext cx="2639719" cy="2651816"/>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Sudo </a:t>
            </a:r>
            <a:r>
              <a:rPr lang="en-US" sz="5000" dirty="0" err="1">
                <a:solidFill>
                  <a:srgbClr val="F0F0F0"/>
                </a:solidFill>
                <a:latin typeface="Caveat Brush"/>
                <a:ea typeface="Caveat Brush"/>
                <a:cs typeface="Caveat Brush"/>
                <a:sym typeface="Caveat Brush"/>
              </a:rPr>
              <a:t>deluser</a:t>
            </a:r>
            <a:r>
              <a:rPr lang="en-US" sz="5000" dirty="0">
                <a:solidFill>
                  <a:srgbClr val="F0F0F0"/>
                </a:solidFill>
                <a:latin typeface="Caveat Brush"/>
                <a:ea typeface="Caveat Brush"/>
                <a:cs typeface="Caveat Brush"/>
                <a:sym typeface="Caveat Brush"/>
              </a:rPr>
              <a:t> &lt;user&gt;</a:t>
            </a:r>
          </a:p>
        </p:txBody>
      </p:sp>
      <p:sp>
        <p:nvSpPr>
          <p:cNvPr id="16" name="Freeform 5">
            <a:extLst>
              <a:ext uri="{FF2B5EF4-FFF2-40B4-BE49-F238E27FC236}">
                <a16:creationId xmlns:a16="http://schemas.microsoft.com/office/drawing/2014/main" id="{30030866-064B-E54F-BE34-4DFFF077F51F}"/>
              </a:ext>
            </a:extLst>
          </p:cNvPr>
          <p:cNvSpPr/>
          <p:nvPr/>
        </p:nvSpPr>
        <p:spPr>
          <a:xfrm>
            <a:off x="4582800" y="1686784"/>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TextBox 6">
            <a:extLst>
              <a:ext uri="{FF2B5EF4-FFF2-40B4-BE49-F238E27FC236}">
                <a16:creationId xmlns:a16="http://schemas.microsoft.com/office/drawing/2014/main" id="{C71A5122-BEDB-C735-5553-97E93999CFBC}"/>
              </a:ext>
            </a:extLst>
          </p:cNvPr>
          <p:cNvSpPr txBox="1"/>
          <p:nvPr/>
        </p:nvSpPr>
        <p:spPr>
          <a:xfrm>
            <a:off x="739312" y="2211207"/>
            <a:ext cx="16230600" cy="738664"/>
          </a:xfrm>
          <a:prstGeom prst="rect">
            <a:avLst/>
          </a:prstGeom>
        </p:spPr>
        <p:txBody>
          <a:bodyPr lIns="0" tIns="0" rIns="0" bIns="0" rtlCol="0" anchor="t">
            <a:spAutoFit/>
          </a:bodyPr>
          <a:lstStyle/>
          <a:p>
            <a:pPr algn="ctr"/>
            <a:r>
              <a:rPr lang="en-US" sz="4800" spc="88" dirty="0">
                <a:solidFill>
                  <a:srgbClr val="FFFFFF"/>
                </a:solidFill>
                <a:latin typeface="Cabin Sketch"/>
                <a:ea typeface="Cabin Sketch"/>
                <a:cs typeface="Cabin Sketch"/>
                <a:sym typeface="Cabin Sketch"/>
              </a:rPr>
              <a:t>What is the correct syntax for deleting a user?</a:t>
            </a:r>
          </a:p>
        </p:txBody>
      </p:sp>
    </p:spTree>
    <p:extLst>
      <p:ext uri="{BB962C8B-B14F-4D97-AF65-F5344CB8AC3E}">
        <p14:creationId xmlns:p14="http://schemas.microsoft.com/office/powerpoint/2010/main" val="3917338503"/>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238250"/>
            <a:ext cx="8538328" cy="1619250"/>
          </a:xfrm>
          <a:prstGeom prst="rect">
            <a:avLst/>
          </a:prstGeom>
        </p:spPr>
        <p:txBody>
          <a:bodyPr lIns="0" tIns="0" rIns="0" bIns="0" rtlCol="0" anchor="t">
            <a:spAutoFit/>
          </a:bodyPr>
          <a:lstStyle/>
          <a:p>
            <a:pPr>
              <a:lnSpc>
                <a:spcPts val="12000"/>
              </a:lnSpc>
            </a:pPr>
            <a:r>
              <a:rPr lang="en-US" sz="12000" spc="96">
                <a:solidFill>
                  <a:srgbClr val="FFFFFF"/>
                </a:solidFill>
                <a:latin typeface="Cabin Sketch"/>
                <a:sym typeface="Cabin Sketch"/>
              </a:rPr>
              <a:t>Answer Key</a:t>
            </a:r>
            <a:endParaRPr lang="en-US" sz="12000" spc="96">
              <a:solidFill>
                <a:srgbClr val="FFFFFF"/>
              </a:solidFill>
              <a:latin typeface="Cabin Sketch"/>
            </a:endParaRPr>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3951168"/>
            <a:ext cx="3542130" cy="873124"/>
          </a:xfrm>
          <a:prstGeom prst="rect">
            <a:avLst/>
          </a:prstGeom>
        </p:spPr>
        <p:txBody>
          <a:bodyPr lIns="0" tIns="0" rIns="0" bIns="0" rtlCol="0" anchor="t">
            <a:spAutoFit/>
          </a:bodyPr>
          <a:lstStyle/>
          <a:p>
            <a:pPr algn="l">
              <a:lnSpc>
                <a:spcPts val="7000"/>
              </a:lnSpc>
            </a:pPr>
            <a:r>
              <a:rPr lang="en-US" sz="5000" dirty="0">
                <a:solidFill>
                  <a:srgbClr val="FC8183"/>
                </a:solidFill>
                <a:latin typeface="Cabin Sketch"/>
                <a:ea typeface="Cabin Sketch"/>
                <a:cs typeface="Cabin Sketch"/>
                <a:sym typeface="Cabin Sketch"/>
              </a:rPr>
              <a:t>Question 1</a:t>
            </a:r>
          </a:p>
        </p:txBody>
      </p:sp>
      <p:sp>
        <p:nvSpPr>
          <p:cNvPr id="7" name="TextBox 7"/>
          <p:cNvSpPr txBox="1"/>
          <p:nvPr/>
        </p:nvSpPr>
        <p:spPr>
          <a:xfrm>
            <a:off x="1028700" y="5321781"/>
            <a:ext cx="3542130" cy="873124"/>
          </a:xfrm>
          <a:prstGeom prst="rect">
            <a:avLst/>
          </a:prstGeom>
        </p:spPr>
        <p:txBody>
          <a:bodyPr lIns="0" tIns="0" rIns="0" bIns="0" rtlCol="0" anchor="t">
            <a:spAutoFit/>
          </a:bodyPr>
          <a:lstStyle/>
          <a:p>
            <a:pPr algn="l">
              <a:lnSpc>
                <a:spcPts val="7000"/>
              </a:lnSpc>
            </a:pPr>
            <a:r>
              <a:rPr lang="en-US" sz="5000" dirty="0">
                <a:solidFill>
                  <a:srgbClr val="AAEBD7"/>
                </a:solidFill>
                <a:latin typeface="Cabin Sketch"/>
                <a:ea typeface="Cabin Sketch"/>
                <a:cs typeface="Cabin Sketch"/>
                <a:sym typeface="Cabin Sketch"/>
              </a:rPr>
              <a:t>Question 2</a:t>
            </a:r>
          </a:p>
        </p:txBody>
      </p:sp>
      <p:sp>
        <p:nvSpPr>
          <p:cNvPr id="8" name="TextBox 8"/>
          <p:cNvSpPr txBox="1"/>
          <p:nvPr/>
        </p:nvSpPr>
        <p:spPr>
          <a:xfrm>
            <a:off x="1028700" y="6690205"/>
            <a:ext cx="3542130" cy="873124"/>
          </a:xfrm>
          <a:prstGeom prst="rect">
            <a:avLst/>
          </a:prstGeom>
        </p:spPr>
        <p:txBody>
          <a:bodyPr lIns="0" tIns="0" rIns="0" bIns="0" rtlCol="0" anchor="t">
            <a:spAutoFit/>
          </a:bodyPr>
          <a:lstStyle/>
          <a:p>
            <a:pPr algn="l">
              <a:lnSpc>
                <a:spcPts val="7000"/>
              </a:lnSpc>
            </a:pPr>
            <a:r>
              <a:rPr lang="en-US" sz="5000" dirty="0">
                <a:solidFill>
                  <a:srgbClr val="FCC4E2"/>
                </a:solidFill>
                <a:latin typeface="Cabin Sketch"/>
                <a:ea typeface="Cabin Sketch"/>
                <a:cs typeface="Cabin Sketch"/>
                <a:sym typeface="Cabin Sketch"/>
              </a:rPr>
              <a:t>Question 3</a:t>
            </a:r>
          </a:p>
        </p:txBody>
      </p:sp>
      <p:sp>
        <p:nvSpPr>
          <p:cNvPr id="9" name="TextBox 9"/>
          <p:cNvSpPr txBox="1"/>
          <p:nvPr/>
        </p:nvSpPr>
        <p:spPr>
          <a:xfrm>
            <a:off x="1028700" y="8190956"/>
            <a:ext cx="3542130" cy="873124"/>
          </a:xfrm>
          <a:prstGeom prst="rect">
            <a:avLst/>
          </a:prstGeom>
        </p:spPr>
        <p:txBody>
          <a:bodyPr lIns="0" tIns="0" rIns="0" bIns="0" rtlCol="0" anchor="t">
            <a:spAutoFit/>
          </a:bodyPr>
          <a:lstStyle/>
          <a:p>
            <a:pPr algn="l">
              <a:lnSpc>
                <a:spcPts val="7000"/>
              </a:lnSpc>
            </a:pPr>
            <a:r>
              <a:rPr lang="en-US" sz="5000" dirty="0">
                <a:solidFill>
                  <a:srgbClr val="FEF5A6"/>
                </a:solidFill>
                <a:latin typeface="Cabin Sketch"/>
                <a:ea typeface="Cabin Sketch"/>
                <a:cs typeface="Cabin Sketch"/>
                <a:sym typeface="Cabin Sketch"/>
              </a:rPr>
              <a:t>Question4</a:t>
            </a:r>
          </a:p>
        </p:txBody>
      </p:sp>
      <p:sp>
        <p:nvSpPr>
          <p:cNvPr id="10" name="TextBox 10"/>
          <p:cNvSpPr txBox="1"/>
          <p:nvPr/>
        </p:nvSpPr>
        <p:spPr>
          <a:xfrm>
            <a:off x="3820972" y="3959503"/>
            <a:ext cx="6048250" cy="856453"/>
          </a:xfrm>
          <a:prstGeom prst="rect">
            <a:avLst/>
          </a:prstGeom>
        </p:spPr>
        <p:txBody>
          <a:bodyPr wrap="square" lIns="0" tIns="0" rIns="0" bIns="0" rtlCol="0" anchor="t">
            <a:spAutoFit/>
          </a:bodyPr>
          <a:lstStyle/>
          <a:p>
            <a:pPr algn="ctr">
              <a:lnSpc>
                <a:spcPts val="7000"/>
              </a:lnSpc>
            </a:pPr>
            <a:r>
              <a:rPr lang="en-US" sz="5000" dirty="0">
                <a:solidFill>
                  <a:srgbClr val="F0F0F0"/>
                </a:solidFill>
                <a:latin typeface="Caveat Brush"/>
                <a:ea typeface="Caveat Brush"/>
                <a:cs typeface="Caveat Brush"/>
                <a:sym typeface="Caveat Brush"/>
              </a:rPr>
              <a:t>Owner, group, others</a:t>
            </a:r>
          </a:p>
        </p:txBody>
      </p:sp>
      <p:sp>
        <p:nvSpPr>
          <p:cNvPr id="12" name="TextBox 12"/>
          <p:cNvSpPr txBox="1"/>
          <p:nvPr/>
        </p:nvSpPr>
        <p:spPr>
          <a:xfrm>
            <a:off x="4472487" y="6683180"/>
            <a:ext cx="5709203" cy="1754135"/>
          </a:xfrm>
          <a:prstGeom prst="rect">
            <a:avLst/>
          </a:prstGeom>
        </p:spPr>
        <p:txBody>
          <a:bodyPr wrap="square" lIns="0" tIns="0" rIns="0" bIns="0" rtlCol="0" anchor="t">
            <a:spAutoFit/>
          </a:bodyPr>
          <a:lstStyle/>
          <a:p>
            <a:pPr>
              <a:lnSpc>
                <a:spcPts val="7000"/>
              </a:lnSpc>
            </a:pPr>
            <a:r>
              <a:rPr lang="en-US" sz="5000" dirty="0">
                <a:solidFill>
                  <a:srgbClr val="F0F0F0"/>
                </a:solidFill>
                <a:latin typeface="Caveat Brush"/>
                <a:ea typeface="Caveat Brush"/>
                <a:cs typeface="Caveat Brush"/>
                <a:sym typeface="Caveat Brush"/>
              </a:rPr>
              <a:t>Recursively deletes user</a:t>
            </a:r>
          </a:p>
          <a:p>
            <a:pPr algn="l">
              <a:lnSpc>
                <a:spcPts val="7000"/>
              </a:lnSpc>
            </a:pPr>
            <a:endParaRPr lang="en-US" sz="5000" dirty="0">
              <a:solidFill>
                <a:srgbClr val="F0F0F0"/>
              </a:solidFill>
              <a:latin typeface="Caveat Brush"/>
              <a:ea typeface="Caveat Brush"/>
              <a:cs typeface="Caveat Brush"/>
              <a:sym typeface="Caveat Brush"/>
            </a:endParaRPr>
          </a:p>
        </p:txBody>
      </p:sp>
      <p:sp>
        <p:nvSpPr>
          <p:cNvPr id="13" name="TextBox 13"/>
          <p:cNvSpPr txBox="1"/>
          <p:nvPr/>
        </p:nvSpPr>
        <p:spPr>
          <a:xfrm>
            <a:off x="4390294" y="8181432"/>
            <a:ext cx="5176734" cy="830997"/>
          </a:xfrm>
          <a:prstGeom prst="rect">
            <a:avLst/>
          </a:prstGeom>
        </p:spPr>
        <p:txBody>
          <a:bodyPr wrap="square" lIns="0" tIns="0" rIns="0" bIns="0" rtlCol="0" anchor="t">
            <a:spAutoFit/>
          </a:bodyPr>
          <a:lstStyle/>
          <a:p>
            <a:pPr algn="ctr"/>
            <a:r>
              <a:rPr lang="en-US" sz="5400" dirty="0">
                <a:solidFill>
                  <a:schemeClr val="bg1"/>
                </a:solidFill>
                <a:latin typeface="Caveat Brush" pitchFamily="2" charset="0"/>
                <a:ea typeface="Cabin Sketch"/>
                <a:cs typeface="Cabin Sketch"/>
                <a:sym typeface="Cabin Sketch"/>
              </a:rPr>
              <a:t>sudo </a:t>
            </a:r>
            <a:r>
              <a:rPr lang="en-US" sz="5400" dirty="0" err="1">
                <a:solidFill>
                  <a:schemeClr val="bg1"/>
                </a:solidFill>
                <a:latin typeface="Caveat Brush" pitchFamily="2" charset="0"/>
                <a:ea typeface="Cabin Sketch"/>
                <a:cs typeface="Cabin Sketch"/>
                <a:sym typeface="Cabin Sketch"/>
              </a:rPr>
              <a:t>userdel</a:t>
            </a:r>
            <a:r>
              <a:rPr lang="en-US" sz="5400" dirty="0">
                <a:solidFill>
                  <a:schemeClr val="bg1"/>
                </a:solidFill>
                <a:latin typeface="Caveat Brush" pitchFamily="2" charset="0"/>
                <a:ea typeface="Cabin Sketch"/>
                <a:cs typeface="Cabin Sketch"/>
                <a:sym typeface="Cabin Sketch"/>
              </a:rPr>
              <a:t> &lt;user&gt;</a:t>
            </a:r>
          </a:p>
        </p:txBody>
      </p:sp>
      <p:sp>
        <p:nvSpPr>
          <p:cNvPr id="14" name="TextBox 10">
            <a:extLst>
              <a:ext uri="{FF2B5EF4-FFF2-40B4-BE49-F238E27FC236}">
                <a16:creationId xmlns:a16="http://schemas.microsoft.com/office/drawing/2014/main" id="{AF37A728-B256-0CAA-7164-C3D3C3446DD2}"/>
              </a:ext>
            </a:extLst>
          </p:cNvPr>
          <p:cNvSpPr txBox="1"/>
          <p:nvPr/>
        </p:nvSpPr>
        <p:spPr>
          <a:xfrm>
            <a:off x="4472487" y="5271669"/>
            <a:ext cx="3542130" cy="863599"/>
          </a:xfrm>
          <a:prstGeom prst="rect">
            <a:avLst/>
          </a:prstGeom>
        </p:spPr>
        <p:txBody>
          <a:bodyPr lIns="0" tIns="0" rIns="0" bIns="0" rtlCol="0" anchor="t">
            <a:spAutoFit/>
          </a:bodyPr>
          <a:lstStyle/>
          <a:p>
            <a:pPr algn="l">
              <a:lnSpc>
                <a:spcPts val="7000"/>
              </a:lnSpc>
            </a:pPr>
            <a:r>
              <a:rPr lang="en-US" sz="5000" dirty="0" err="1">
                <a:solidFill>
                  <a:srgbClr val="F0F0F0"/>
                </a:solidFill>
                <a:latin typeface="Caveat Brush"/>
                <a:ea typeface="Caveat Brush"/>
                <a:cs typeface="Caveat Brush"/>
                <a:sym typeface="Caveat Brush"/>
              </a:rPr>
              <a:t>rw</a:t>
            </a:r>
            <a:r>
              <a:rPr lang="en-US" sz="5000" dirty="0">
                <a:solidFill>
                  <a:srgbClr val="F0F0F0"/>
                </a:solidFill>
                <a:latin typeface="Caveat Brush"/>
                <a:ea typeface="Caveat Brush"/>
                <a:cs typeface="Caveat Brush"/>
                <a:sym typeface="Caveat Brush"/>
              </a:rPr>
              <a:t>-, r-x, r-x</a:t>
            </a:r>
          </a:p>
        </p:txBody>
      </p:sp>
      <p:sp>
        <p:nvSpPr>
          <p:cNvPr id="16" name="Freeform 10">
            <a:extLst>
              <a:ext uri="{FF2B5EF4-FFF2-40B4-BE49-F238E27FC236}">
                <a16:creationId xmlns:a16="http://schemas.microsoft.com/office/drawing/2014/main" id="{13F9B34A-B060-E4FC-3D20-DF54F91DDB51}"/>
              </a:ext>
            </a:extLst>
          </p:cNvPr>
          <p:cNvSpPr/>
          <p:nvPr/>
        </p:nvSpPr>
        <p:spPr>
          <a:xfrm>
            <a:off x="10432852" y="836728"/>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9A6C008A-1C28-085F-D48F-7C60890B45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22CF43-C02E-1935-7B32-3AEB6C2CB9F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BF1EC6B5-2AD9-53A0-7C7B-6AE59738E266}"/>
              </a:ext>
            </a:extLst>
          </p:cNvPr>
          <p:cNvSpPr txBox="1"/>
          <p:nvPr/>
        </p:nvSpPr>
        <p:spPr>
          <a:xfrm>
            <a:off x="1028700" y="793750"/>
            <a:ext cx="8115300" cy="3147336"/>
          </a:xfrm>
          <a:prstGeom prst="rect">
            <a:avLst/>
          </a:prstGeom>
        </p:spPr>
        <p:txBody>
          <a:bodyPr lIns="0" tIns="0" rIns="0" bIns="0" rtlCol="0" anchor="t">
            <a:spAutoFit/>
          </a:bodyPr>
          <a:lstStyle/>
          <a:p>
            <a:pPr>
              <a:lnSpc>
                <a:spcPts val="12000"/>
              </a:lnSpc>
            </a:pPr>
            <a:r>
              <a:rPr lang="en-US" sz="12000" spc="96">
                <a:solidFill>
                  <a:srgbClr val="FFFFFF"/>
                </a:solidFill>
                <a:latin typeface="Cabin Sketch"/>
                <a:sym typeface="Cabin Sketch"/>
              </a:rPr>
              <a:t>Creating Accounts</a:t>
            </a:r>
            <a:endParaRPr lang="en-US"/>
          </a:p>
        </p:txBody>
      </p:sp>
      <p:sp>
        <p:nvSpPr>
          <p:cNvPr id="6" name="TextBox 6">
            <a:extLst>
              <a:ext uri="{FF2B5EF4-FFF2-40B4-BE49-F238E27FC236}">
                <a16:creationId xmlns:a16="http://schemas.microsoft.com/office/drawing/2014/main" id="{B818C1C5-ED21-86B6-519E-FFC64CDF2D36}"/>
              </a:ext>
            </a:extLst>
          </p:cNvPr>
          <p:cNvSpPr txBox="1"/>
          <p:nvPr/>
        </p:nvSpPr>
        <p:spPr>
          <a:xfrm>
            <a:off x="859367" y="4371288"/>
            <a:ext cx="8115300" cy="5280741"/>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sym typeface="Caveat Brush"/>
              </a:rPr>
              <a:t>For this, we will be using the </a:t>
            </a:r>
            <a:r>
              <a:rPr lang="en-US" sz="3250" dirty="0" err="1">
                <a:solidFill>
                  <a:srgbClr val="DED140"/>
                </a:solidFill>
                <a:latin typeface="Caveat Brush"/>
                <a:sym typeface="Caveat Brush"/>
              </a:rPr>
              <a:t>useradd</a:t>
            </a:r>
            <a:r>
              <a:rPr lang="en-US" sz="3250" dirty="0">
                <a:solidFill>
                  <a:srgbClr val="DED140"/>
                </a:solidFill>
                <a:latin typeface="Caveat Brush"/>
                <a:sym typeface="Caveat Brush"/>
              </a:rPr>
              <a:t> </a:t>
            </a:r>
            <a:r>
              <a:rPr lang="en-US" sz="3250" dirty="0">
                <a:solidFill>
                  <a:srgbClr val="FFFFFF"/>
                </a:solidFill>
                <a:latin typeface="Caveat Brush"/>
                <a:sym typeface="Caveat Brush"/>
              </a:rPr>
              <a:t>command in Linux. There is another command that is similar called </a:t>
            </a:r>
            <a:r>
              <a:rPr lang="en-US" sz="3250" dirty="0" err="1">
                <a:solidFill>
                  <a:srgbClr val="DED140"/>
                </a:solidFill>
                <a:latin typeface="Caveat Brush"/>
                <a:sym typeface="Caveat Brush"/>
              </a:rPr>
              <a:t>adduser</a:t>
            </a:r>
            <a:r>
              <a:rPr lang="en-US" sz="3250" dirty="0">
                <a:solidFill>
                  <a:srgbClr val="FFFFFF"/>
                </a:solidFill>
                <a:latin typeface="Caveat Brush"/>
                <a:sym typeface="Caveat Brush"/>
              </a:rPr>
              <a:t>, real creative here. The difference between the two is that </a:t>
            </a:r>
            <a:r>
              <a:rPr lang="en-US" sz="3250" dirty="0" err="1">
                <a:solidFill>
                  <a:srgbClr val="FFFFFF"/>
                </a:solidFill>
                <a:latin typeface="Caveat Brush"/>
                <a:sym typeface="Caveat Brush"/>
              </a:rPr>
              <a:t>adduser</a:t>
            </a:r>
            <a:r>
              <a:rPr lang="en-US" sz="3250" dirty="0">
                <a:solidFill>
                  <a:srgbClr val="FFFFFF"/>
                </a:solidFill>
                <a:latin typeface="Caveat Brush"/>
                <a:sym typeface="Caveat Brush"/>
              </a:rPr>
              <a:t> is usually for more experienced Linux users who are also using Debian based virtual machines. </a:t>
            </a:r>
            <a:r>
              <a:rPr lang="en-US" sz="3250" dirty="0" err="1">
                <a:solidFill>
                  <a:srgbClr val="FFFFFF"/>
                </a:solidFill>
                <a:latin typeface="Caveat Brush"/>
                <a:sym typeface="Caveat Brush"/>
              </a:rPr>
              <a:t>Adduser</a:t>
            </a:r>
            <a:r>
              <a:rPr lang="en-US" sz="3250" dirty="0">
                <a:solidFill>
                  <a:srgbClr val="FFFFFF"/>
                </a:solidFill>
                <a:latin typeface="Caveat Brush"/>
                <a:sym typeface="Caveat Brush"/>
              </a:rPr>
              <a:t> is highly customizable and something to do some independent research on after this lesson!</a:t>
            </a:r>
          </a:p>
          <a:p>
            <a:pPr algn="just">
              <a:lnSpc>
                <a:spcPts val="4619"/>
              </a:lnSpc>
            </a:pPr>
            <a:r>
              <a:rPr lang="en-US" sz="3250" dirty="0">
                <a:solidFill>
                  <a:srgbClr val="FFFFFF"/>
                </a:solidFill>
                <a:latin typeface="Caveat Brush"/>
              </a:rPr>
              <a:t>The files </a:t>
            </a:r>
            <a:r>
              <a:rPr lang="en-US" sz="3250" dirty="0" err="1">
                <a:solidFill>
                  <a:srgbClr val="FFFFFF"/>
                </a:solidFill>
                <a:latin typeface="Caveat Brush"/>
              </a:rPr>
              <a:t>useradd</a:t>
            </a:r>
            <a:r>
              <a:rPr lang="en-US" sz="3250" dirty="0">
                <a:solidFill>
                  <a:srgbClr val="FFFFFF"/>
                </a:solidFill>
                <a:latin typeface="Caveat Brush"/>
              </a:rPr>
              <a:t> interacts with are: </a:t>
            </a:r>
          </a:p>
          <a:p>
            <a:pPr algn="just">
              <a:lnSpc>
                <a:spcPts val="4619"/>
              </a:lnSpc>
            </a:pPr>
            <a:r>
              <a:rPr lang="en-US" sz="3250" dirty="0">
                <a:solidFill>
                  <a:srgbClr val="FFFFFF"/>
                </a:solidFill>
                <a:latin typeface="Caveat Brush"/>
              </a:rPr>
              <a:t>/</a:t>
            </a:r>
            <a:r>
              <a:rPr lang="en-US" sz="3250" dirty="0" err="1">
                <a:solidFill>
                  <a:srgbClr val="FFFFFF"/>
                </a:solidFill>
                <a:latin typeface="Caveat Brush"/>
              </a:rPr>
              <a:t>etc</a:t>
            </a:r>
            <a:r>
              <a:rPr lang="en-US" sz="3250" dirty="0">
                <a:solidFill>
                  <a:srgbClr val="FFFFFF"/>
                </a:solidFill>
                <a:latin typeface="Caveat Brush"/>
              </a:rPr>
              <a:t>/shadow, /</a:t>
            </a:r>
            <a:r>
              <a:rPr lang="en-US" sz="3250" dirty="0" err="1">
                <a:solidFill>
                  <a:srgbClr val="FFFFFF"/>
                </a:solidFill>
                <a:latin typeface="Caveat Brush"/>
              </a:rPr>
              <a:t>etc</a:t>
            </a:r>
            <a:r>
              <a:rPr lang="en-US" sz="3250" dirty="0">
                <a:solidFill>
                  <a:srgbClr val="FFFFFF"/>
                </a:solidFill>
                <a:latin typeface="Caveat Brush"/>
              </a:rPr>
              <a:t>/password, and /</a:t>
            </a:r>
            <a:r>
              <a:rPr lang="en-US" sz="3250" dirty="0" err="1">
                <a:solidFill>
                  <a:srgbClr val="FFFFFF"/>
                </a:solidFill>
                <a:latin typeface="Caveat Brush"/>
              </a:rPr>
              <a:t>etc</a:t>
            </a:r>
            <a:r>
              <a:rPr lang="en-US" sz="3250" dirty="0">
                <a:solidFill>
                  <a:srgbClr val="FFFFFF"/>
                </a:solidFill>
                <a:latin typeface="Caveat Brush"/>
              </a:rPr>
              <a:t>/group</a:t>
            </a:r>
          </a:p>
        </p:txBody>
      </p:sp>
      <p:sp>
        <p:nvSpPr>
          <p:cNvPr id="9" name="Freeform 5">
            <a:extLst>
              <a:ext uri="{FF2B5EF4-FFF2-40B4-BE49-F238E27FC236}">
                <a16:creationId xmlns:a16="http://schemas.microsoft.com/office/drawing/2014/main" id="{21BD8DAF-2C9F-24A0-9ED7-D1EBF25CCB9E}"/>
              </a:ext>
            </a:extLst>
          </p:cNvPr>
          <p:cNvSpPr/>
          <p:nvPr/>
        </p:nvSpPr>
        <p:spPr>
          <a:xfrm>
            <a:off x="223373" y="3661833"/>
            <a:ext cx="7767044"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Rectangle 9">
            <a:extLst>
              <a:ext uri="{FF2B5EF4-FFF2-40B4-BE49-F238E27FC236}">
                <a16:creationId xmlns:a16="http://schemas.microsoft.com/office/drawing/2014/main" id="{F9958026-A9AC-D420-5EE4-ACE5275AC502}"/>
              </a:ext>
            </a:extLst>
          </p:cNvPr>
          <p:cNvSpPr/>
          <p:nvPr/>
        </p:nvSpPr>
        <p:spPr>
          <a:xfrm>
            <a:off x="10778326" y="543860"/>
            <a:ext cx="7070187" cy="8883055"/>
          </a:xfrm>
          <a:prstGeom prst="rect">
            <a:avLst/>
          </a:prstGeom>
          <a:noFill/>
          <a:ln w="28575">
            <a:solidFill>
              <a:srgbClr val="9F4B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F42D8F2-3DCC-29DA-5852-20DFEB703872}"/>
              </a:ext>
            </a:extLst>
          </p:cNvPr>
          <p:cNvSpPr txBox="1"/>
          <p:nvPr/>
        </p:nvSpPr>
        <p:spPr>
          <a:xfrm>
            <a:off x="10989318" y="796233"/>
            <a:ext cx="6443583"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chemeClr val="accent1"/>
                </a:solidFill>
                <a:latin typeface="Caveat Brush"/>
                <a:ea typeface="Calibri"/>
                <a:cs typeface="Calibri"/>
              </a:rPr>
              <a:t>Blue </a:t>
            </a:r>
            <a:r>
              <a:rPr lang="en-US" sz="3000" dirty="0">
                <a:solidFill>
                  <a:schemeClr val="bg1"/>
                </a:solidFill>
                <a:latin typeface="Caveat Brush"/>
                <a:ea typeface="Calibri"/>
                <a:cs typeface="Calibri"/>
              </a:rPr>
              <a:t>= Type this in terminal</a:t>
            </a:r>
          </a:p>
          <a:p>
            <a:r>
              <a:rPr lang="en-US" sz="3000" dirty="0">
                <a:solidFill>
                  <a:srgbClr val="9F4B9F"/>
                </a:solidFill>
                <a:latin typeface="Caveat Brush"/>
                <a:ea typeface="Calibri"/>
                <a:cs typeface="Calibri"/>
              </a:rPr>
              <a:t>Purple </a:t>
            </a:r>
            <a:r>
              <a:rPr lang="en-US" sz="3000" dirty="0">
                <a:solidFill>
                  <a:schemeClr val="bg1"/>
                </a:solidFill>
                <a:latin typeface="Caveat Brush"/>
                <a:ea typeface="Calibri"/>
                <a:cs typeface="Calibri"/>
              </a:rPr>
              <a:t>= formula</a:t>
            </a:r>
          </a:p>
          <a:p>
            <a:r>
              <a:rPr lang="en-US" sz="3000" dirty="0">
                <a:solidFill>
                  <a:schemeClr val="bg1"/>
                </a:solidFill>
                <a:latin typeface="Caveat Brush"/>
                <a:ea typeface="Calibri"/>
                <a:cs typeface="Calibri"/>
              </a:rPr>
              <a:t>You can also view the next slide for what the terminal will look like with these commands!</a:t>
            </a:r>
          </a:p>
          <a:p>
            <a:endParaRPr lang="en-US" sz="3000" dirty="0">
              <a:solidFill>
                <a:schemeClr val="bg1"/>
              </a:solidFill>
              <a:latin typeface="Caveat Brush"/>
              <a:ea typeface="Calibri"/>
              <a:cs typeface="Calibri"/>
            </a:endParaRPr>
          </a:p>
          <a:p>
            <a:r>
              <a:rPr lang="en-US" sz="3000" u="sng" dirty="0">
                <a:solidFill>
                  <a:schemeClr val="bg1"/>
                </a:solidFill>
                <a:latin typeface="Caveat Brush"/>
                <a:ea typeface="Calibri"/>
                <a:cs typeface="Calibri"/>
              </a:rPr>
              <a:t>Steps: </a:t>
            </a:r>
            <a:endParaRPr lang="en-US" sz="3000">
              <a:solidFill>
                <a:schemeClr val="bg1"/>
              </a:solidFill>
              <a:ea typeface="Calibri"/>
              <a:cs typeface="Calibri"/>
            </a:endParaRPr>
          </a:p>
          <a:p>
            <a:r>
              <a:rPr lang="en-US" sz="3000" dirty="0">
                <a:solidFill>
                  <a:schemeClr val="bg1"/>
                </a:solidFill>
                <a:latin typeface="Caveat Brush"/>
                <a:ea typeface="Calibri"/>
                <a:cs typeface="Calibri"/>
              </a:rPr>
              <a:t>See if you have </a:t>
            </a:r>
            <a:r>
              <a:rPr lang="en-US" sz="3000" dirty="0" err="1">
                <a:solidFill>
                  <a:schemeClr val="bg1"/>
                </a:solidFill>
                <a:latin typeface="Caveat Brush"/>
                <a:ea typeface="Calibri"/>
                <a:cs typeface="Calibri"/>
              </a:rPr>
              <a:t>sudo</a:t>
            </a:r>
            <a:r>
              <a:rPr lang="en-US" sz="3000" dirty="0">
                <a:solidFill>
                  <a:schemeClr val="bg1"/>
                </a:solidFill>
                <a:latin typeface="Caveat Brush"/>
                <a:ea typeface="Calibri"/>
                <a:cs typeface="Calibri"/>
              </a:rPr>
              <a:t>/admin </a:t>
            </a:r>
            <a:r>
              <a:rPr lang="en-US" sz="3000" dirty="0" err="1">
                <a:solidFill>
                  <a:schemeClr val="bg1"/>
                </a:solidFill>
                <a:latin typeface="Caveat Brush"/>
                <a:ea typeface="Calibri"/>
                <a:cs typeface="Calibri"/>
              </a:rPr>
              <a:t>privilleges</a:t>
            </a:r>
            <a:endParaRPr lang="en-US" sz="3000" dirty="0">
              <a:solidFill>
                <a:schemeClr val="bg1"/>
              </a:solidFill>
              <a:latin typeface="Caveat Brush"/>
              <a:ea typeface="Calibri"/>
              <a:cs typeface="Calibri"/>
            </a:endParaRPr>
          </a:p>
          <a:p>
            <a:r>
              <a:rPr lang="en-US" sz="3000" dirty="0" err="1">
                <a:solidFill>
                  <a:schemeClr val="accent1"/>
                </a:solidFill>
                <a:latin typeface="Caveat Brush"/>
                <a:ea typeface="Calibri"/>
                <a:cs typeface="Calibri"/>
              </a:rPr>
              <a:t>sudo</a:t>
            </a:r>
            <a:r>
              <a:rPr lang="en-US" sz="3000" dirty="0">
                <a:solidFill>
                  <a:schemeClr val="accent1"/>
                </a:solidFill>
                <a:latin typeface="Caveat Brush"/>
                <a:ea typeface="Calibri"/>
                <a:cs typeface="Calibri"/>
              </a:rPr>
              <a:t> –V </a:t>
            </a:r>
          </a:p>
          <a:p>
            <a:endParaRPr lang="en-US" sz="3000" dirty="0">
              <a:solidFill>
                <a:schemeClr val="bg1"/>
              </a:solidFill>
              <a:latin typeface="Caveat Brush"/>
              <a:ea typeface="Calibri"/>
              <a:cs typeface="Calibri"/>
            </a:endParaRPr>
          </a:p>
          <a:p>
            <a:r>
              <a:rPr lang="en-US" sz="3000" dirty="0">
                <a:solidFill>
                  <a:schemeClr val="bg1"/>
                </a:solidFill>
                <a:latin typeface="Caveat Brush"/>
                <a:ea typeface="Calibri"/>
                <a:cs typeface="Calibri"/>
              </a:rPr>
              <a:t>The general format for this will be: </a:t>
            </a:r>
          </a:p>
          <a:p>
            <a:r>
              <a:rPr lang="en-US" sz="3000" err="1">
                <a:solidFill>
                  <a:srgbClr val="9F4B9F"/>
                </a:solidFill>
                <a:latin typeface="Caveat Brush"/>
                <a:ea typeface="+mn-lt"/>
                <a:cs typeface="+mn-lt"/>
              </a:rPr>
              <a:t>useradd</a:t>
            </a:r>
            <a:r>
              <a:rPr lang="en-US" sz="3000" dirty="0">
                <a:solidFill>
                  <a:srgbClr val="9F4B9F"/>
                </a:solidFill>
                <a:latin typeface="Caveat Brush"/>
                <a:ea typeface="+mn-lt"/>
                <a:cs typeface="+mn-lt"/>
              </a:rPr>
              <a:t> [options] USERNAME</a:t>
            </a:r>
            <a:endParaRPr lang="en-US" sz="3000">
              <a:solidFill>
                <a:srgbClr val="9F4B9F"/>
              </a:solidFill>
              <a:latin typeface="Caveat Brush"/>
            </a:endParaRPr>
          </a:p>
          <a:p>
            <a:r>
              <a:rPr lang="en-US" sz="3000" dirty="0">
                <a:solidFill>
                  <a:schemeClr val="bg1"/>
                </a:solidFill>
                <a:latin typeface="Caveat Brush"/>
                <a:ea typeface="Calibri"/>
                <a:cs typeface="Calibri"/>
              </a:rPr>
              <a:t>-d lets you specify a home directory for user</a:t>
            </a:r>
          </a:p>
          <a:p>
            <a:r>
              <a:rPr lang="en-US" sz="3000" dirty="0">
                <a:solidFill>
                  <a:schemeClr val="bg1"/>
                </a:solidFill>
                <a:latin typeface="Caveat Brush"/>
                <a:ea typeface="Calibri"/>
                <a:cs typeface="Calibri"/>
              </a:rPr>
              <a:t>-e lets you set an expiration date</a:t>
            </a:r>
          </a:p>
          <a:p>
            <a:r>
              <a:rPr lang="en-US" sz="3000" dirty="0">
                <a:solidFill>
                  <a:schemeClr val="bg1"/>
                </a:solidFill>
                <a:latin typeface="Caveat Brush"/>
                <a:ea typeface="Calibri"/>
                <a:cs typeface="Calibri"/>
              </a:rPr>
              <a:t>-G lets you assign a group to user</a:t>
            </a:r>
          </a:p>
          <a:p>
            <a:r>
              <a:rPr lang="en-US" sz="3000" err="1">
                <a:solidFill>
                  <a:schemeClr val="accent1"/>
                </a:solidFill>
                <a:latin typeface="Caveat Brush"/>
                <a:ea typeface="Calibri"/>
                <a:cs typeface="Calibri"/>
              </a:rPr>
              <a:t>sudo</a:t>
            </a:r>
            <a:r>
              <a:rPr lang="en-US" sz="3000" dirty="0">
                <a:solidFill>
                  <a:schemeClr val="accent1"/>
                </a:solidFill>
                <a:latin typeface="Caveat Brush"/>
                <a:ea typeface="Calibri"/>
                <a:cs typeface="Calibri"/>
              </a:rPr>
              <a:t> </a:t>
            </a:r>
            <a:r>
              <a:rPr lang="en-US" sz="3000" err="1">
                <a:solidFill>
                  <a:schemeClr val="accent1"/>
                </a:solidFill>
                <a:latin typeface="Caveat Brush"/>
                <a:ea typeface="Calibri"/>
                <a:cs typeface="Calibri"/>
              </a:rPr>
              <a:t>useradd</a:t>
            </a:r>
            <a:r>
              <a:rPr lang="en-US" sz="3000" dirty="0">
                <a:solidFill>
                  <a:schemeClr val="accent1"/>
                </a:solidFill>
                <a:latin typeface="Caveat Brush"/>
                <a:ea typeface="Calibri"/>
                <a:cs typeface="Calibri"/>
              </a:rPr>
              <a:t> </a:t>
            </a:r>
            <a:r>
              <a:rPr lang="en-US" sz="3000" err="1">
                <a:solidFill>
                  <a:schemeClr val="accent1"/>
                </a:solidFill>
                <a:latin typeface="Caveat Brush"/>
                <a:ea typeface="Calibri"/>
                <a:cs typeface="Calibri"/>
              </a:rPr>
              <a:t>newuser</a:t>
            </a:r>
            <a:endParaRPr lang="en-US" sz="3000">
              <a:solidFill>
                <a:schemeClr val="accent1"/>
              </a:solidFill>
              <a:latin typeface="Caveat Brush"/>
            </a:endParaRPr>
          </a:p>
          <a:p>
            <a:r>
              <a:rPr lang="en-US" sz="3000" dirty="0">
                <a:solidFill>
                  <a:schemeClr val="bg1"/>
                </a:solidFill>
                <a:latin typeface="Caveat Brush"/>
                <a:ea typeface="Calibri"/>
                <a:cs typeface="Calibri"/>
              </a:rPr>
              <a:t>For the username, you </a:t>
            </a:r>
          </a:p>
          <a:p>
            <a:r>
              <a:rPr lang="en-US" sz="3000" dirty="0">
                <a:solidFill>
                  <a:schemeClr val="bg1"/>
                </a:solidFill>
                <a:latin typeface="Caveat Brush"/>
                <a:ea typeface="Calibri"/>
                <a:cs typeface="Calibri"/>
              </a:rPr>
              <a:t>have a 32 character </a:t>
            </a:r>
            <a:endParaRPr lang="en-US" sz="3000">
              <a:solidFill>
                <a:schemeClr val="bg1"/>
              </a:solidFill>
              <a:latin typeface="Calibri"/>
              <a:ea typeface="Calibri"/>
              <a:cs typeface="Calibri"/>
            </a:endParaRPr>
          </a:p>
          <a:p>
            <a:r>
              <a:rPr lang="en-US" sz="3000" dirty="0">
                <a:solidFill>
                  <a:schemeClr val="bg1"/>
                </a:solidFill>
                <a:latin typeface="Caveat Brush"/>
                <a:ea typeface="Calibri"/>
                <a:cs typeface="Calibri"/>
              </a:rPr>
              <a:t>limit in Linux</a:t>
            </a:r>
            <a:endParaRPr lang="en-US" sz="3000" dirty="0">
              <a:solidFill>
                <a:schemeClr val="bg1"/>
              </a:solidFill>
              <a:ea typeface="Calibri"/>
              <a:cs typeface="Calibri"/>
            </a:endParaRPr>
          </a:p>
          <a:p>
            <a:br>
              <a:rPr lang="en-US" dirty="0"/>
            </a:br>
            <a:endParaRPr lang="en-US"/>
          </a:p>
        </p:txBody>
      </p:sp>
      <p:sp>
        <p:nvSpPr>
          <p:cNvPr id="7" name="Freeform 7">
            <a:extLst>
              <a:ext uri="{FF2B5EF4-FFF2-40B4-BE49-F238E27FC236}">
                <a16:creationId xmlns:a16="http://schemas.microsoft.com/office/drawing/2014/main" id="{BA81352D-9A0D-3F0A-A9E4-3D5CCEC6BC0D}"/>
              </a:ext>
            </a:extLst>
          </p:cNvPr>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1756077790"/>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p:cNvSpPr txBox="1"/>
          <p:nvPr/>
        </p:nvSpPr>
        <p:spPr>
          <a:xfrm>
            <a:off x="1028700" y="761931"/>
            <a:ext cx="9080633" cy="2885021"/>
          </a:xfrm>
          <a:prstGeom prst="rect">
            <a:avLst/>
          </a:prstGeom>
        </p:spPr>
        <p:txBody>
          <a:bodyPr lIns="0" tIns="0" rIns="0" bIns="0" rtlCol="0" anchor="t">
            <a:spAutoFit/>
          </a:bodyPr>
          <a:lstStyle/>
          <a:p>
            <a:pPr>
              <a:lnSpc>
                <a:spcPts val="11000"/>
              </a:lnSpc>
            </a:pPr>
            <a:r>
              <a:rPr lang="en-US" sz="11000" spc="88" err="1">
                <a:solidFill>
                  <a:srgbClr val="FFFFFF"/>
                </a:solidFill>
                <a:latin typeface="Cabin Sketch"/>
                <a:sym typeface="Cabin Sketch"/>
              </a:rPr>
              <a:t>Addtl</a:t>
            </a:r>
            <a:r>
              <a:rPr lang="en-US" sz="11000" spc="88">
                <a:solidFill>
                  <a:srgbClr val="FFFFFF"/>
                </a:solidFill>
                <a:latin typeface="Cabin Sketch"/>
                <a:sym typeface="Cabin Sketch"/>
              </a:rPr>
              <a:t>. Resources</a:t>
            </a:r>
            <a:endParaRPr lang="en-US"/>
          </a:p>
        </p:txBody>
      </p:sp>
      <p:sp>
        <p:nvSpPr>
          <p:cNvPr id="6" name="TextBox 6"/>
          <p:cNvSpPr txBox="1"/>
          <p:nvPr/>
        </p:nvSpPr>
        <p:spPr>
          <a:xfrm>
            <a:off x="1028700" y="3787648"/>
            <a:ext cx="8494538" cy="5817555"/>
          </a:xfrm>
          <a:prstGeom prst="rect">
            <a:avLst/>
          </a:prstGeom>
        </p:spPr>
        <p:txBody>
          <a:bodyPr lIns="0" tIns="0" rIns="0" bIns="0" rtlCol="0" anchor="t">
            <a:spAutoFit/>
          </a:bodyPr>
          <a:lstStyle/>
          <a:p>
            <a:pPr algn="just">
              <a:lnSpc>
                <a:spcPts val="4619"/>
              </a:lnSpc>
            </a:pPr>
            <a:r>
              <a:rPr lang="en-US" sz="3600" dirty="0">
                <a:solidFill>
                  <a:srgbClr val="FFFFFF"/>
                </a:solidFill>
                <a:latin typeface="Caveat Brush"/>
                <a:ea typeface="Caveat Brush"/>
                <a:cs typeface="Caveat Brush"/>
              </a:rPr>
              <a:t>Remember that bonus info on what –r means? Learn more about </a:t>
            </a:r>
            <a:r>
              <a:rPr lang="en-US" sz="3600" dirty="0">
                <a:solidFill>
                  <a:schemeClr val="bg1"/>
                </a:solidFill>
                <a:latin typeface="Caveat Brush"/>
                <a:ea typeface="Caveat Brush"/>
                <a:cs typeface="Caveat Brush"/>
              </a:rPr>
              <a:t>what recursion means in computer science terms: </a:t>
            </a:r>
          </a:p>
          <a:p>
            <a:pPr algn="just">
              <a:lnSpc>
                <a:spcPts val="4619"/>
              </a:lnSpc>
            </a:pPr>
            <a:r>
              <a:rPr lang="en-US" sz="3600" dirty="0">
                <a:solidFill>
                  <a:schemeClr val="accent1"/>
                </a:solidFill>
                <a:latin typeface="Caveat Brush"/>
                <a:ea typeface="+mn-lt"/>
                <a:cs typeface="+mn-lt"/>
                <a:hlinkClick r:id="rId3">
                  <a:extLst>
                    <a:ext uri="{A12FA001-AC4F-418D-AE19-62706E023703}">
                      <ahyp:hlinkClr xmlns:ahyp="http://schemas.microsoft.com/office/drawing/2018/hyperlinkcolor" val="tx"/>
                    </a:ext>
                  </a:extLst>
                </a:hlinkClick>
              </a:rPr>
              <a:t>https://www.youtube.com/watch?v=YZcO_jRhvxs</a:t>
            </a:r>
            <a:endParaRPr lang="en-US" sz="3600" dirty="0">
              <a:solidFill>
                <a:schemeClr val="accent1"/>
              </a:solidFill>
              <a:latin typeface="Caveat Brush"/>
              <a:ea typeface="+mn-lt"/>
              <a:cs typeface="+mn-lt"/>
            </a:endParaRPr>
          </a:p>
          <a:p>
            <a:pPr algn="just">
              <a:lnSpc>
                <a:spcPts val="4619"/>
              </a:lnSpc>
            </a:pPr>
            <a:endParaRPr lang="en-US" sz="3600" dirty="0">
              <a:solidFill>
                <a:schemeClr val="accent1"/>
              </a:solidFill>
              <a:latin typeface="Caveat Brush"/>
              <a:ea typeface="+mn-lt"/>
              <a:cs typeface="+mn-lt"/>
            </a:endParaRPr>
          </a:p>
          <a:p>
            <a:pPr algn="just">
              <a:lnSpc>
                <a:spcPts val="4619"/>
              </a:lnSpc>
            </a:pPr>
            <a:r>
              <a:rPr lang="en-US" sz="3600" dirty="0">
                <a:solidFill>
                  <a:schemeClr val="bg1"/>
                </a:solidFill>
                <a:latin typeface="Caveat Brush"/>
                <a:ea typeface="+mn-lt"/>
                <a:cs typeface="+mn-lt"/>
              </a:rPr>
              <a:t>Curious about other vulnerabilities? Check out the National Vulnerability </a:t>
            </a:r>
            <a:r>
              <a:rPr lang="en-US" sz="3600" dirty="0" err="1">
                <a:solidFill>
                  <a:schemeClr val="bg1"/>
                </a:solidFill>
                <a:latin typeface="Caveat Brush"/>
                <a:ea typeface="+mn-lt"/>
                <a:cs typeface="+mn-lt"/>
              </a:rPr>
              <a:t>Databse</a:t>
            </a:r>
            <a:r>
              <a:rPr lang="en-US" sz="3600" dirty="0">
                <a:solidFill>
                  <a:schemeClr val="bg1"/>
                </a:solidFill>
                <a:latin typeface="Caveat Brush"/>
                <a:ea typeface="+mn-lt"/>
                <a:cs typeface="+mn-lt"/>
              </a:rPr>
              <a:t> website for recent and old ones! </a:t>
            </a:r>
          </a:p>
          <a:p>
            <a:pPr algn="just">
              <a:lnSpc>
                <a:spcPts val="4619"/>
              </a:lnSpc>
            </a:pPr>
            <a:r>
              <a:rPr lang="en-US" sz="3600" dirty="0">
                <a:solidFill>
                  <a:schemeClr val="accent1"/>
                </a:solidFill>
                <a:latin typeface="Caveat Brush"/>
                <a:hlinkClick r:id="rId4">
                  <a:extLst>
                    <a:ext uri="{A12FA001-AC4F-418D-AE19-62706E023703}">
                      <ahyp:hlinkClr xmlns:ahyp="http://schemas.microsoft.com/office/drawing/2018/hyperlinkcolor" val="tx"/>
                    </a:ext>
                  </a:extLst>
                </a:hlinkClick>
              </a:rPr>
              <a:t>https://nvd.nist.gov/</a:t>
            </a:r>
            <a:endParaRPr lang="en-US" sz="3600" dirty="0">
              <a:solidFill>
                <a:schemeClr val="accent1"/>
              </a:solidFill>
              <a:latin typeface="Caveat Brush"/>
              <a:ea typeface="+mn-lt"/>
              <a:cs typeface="+mn-lt"/>
            </a:endParaRPr>
          </a:p>
          <a:p>
            <a:pPr algn="just">
              <a:lnSpc>
                <a:spcPts val="4619"/>
              </a:lnSpc>
            </a:pPr>
            <a:endParaRPr lang="en-US" dirty="0">
              <a:solidFill>
                <a:schemeClr val="accent1"/>
              </a:solidFill>
              <a:latin typeface="Caveat Brush"/>
            </a:endParaRPr>
          </a:p>
        </p:txBody>
      </p:sp>
      <p:sp>
        <p:nvSpPr>
          <p:cNvPr id="3" name="Freeform 9">
            <a:extLst>
              <a:ext uri="{FF2B5EF4-FFF2-40B4-BE49-F238E27FC236}">
                <a16:creationId xmlns:a16="http://schemas.microsoft.com/office/drawing/2014/main" id="{B04E456D-84F4-F580-F7C8-F0E2A63B7D23}"/>
              </a:ext>
            </a:extLst>
          </p:cNvPr>
          <p:cNvSpPr/>
          <p:nvPr/>
        </p:nvSpPr>
        <p:spPr>
          <a:xfrm>
            <a:off x="7931450" y="746389"/>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8" name="Picture 7" descr="A blue cloud on a black background&#10;&#10;AI-generated content may be incorrect.">
            <a:extLst>
              <a:ext uri="{FF2B5EF4-FFF2-40B4-BE49-F238E27FC236}">
                <a16:creationId xmlns:a16="http://schemas.microsoft.com/office/drawing/2014/main" id="{49AB5DEC-870E-FBA7-2AE0-8057E6B1695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948" y="5436422"/>
            <a:ext cx="4344049" cy="4344049"/>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2201AB40-0BA3-1813-88B8-0434CCEFFC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A0CDC1-C562-8199-C329-9F1A16E2147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56DAC294-1181-6EAE-1ECA-EE6E91A8F3E7}"/>
              </a:ext>
            </a:extLst>
          </p:cNvPr>
          <p:cNvSpPr txBox="1"/>
          <p:nvPr/>
        </p:nvSpPr>
        <p:spPr>
          <a:xfrm>
            <a:off x="1028700" y="793750"/>
            <a:ext cx="8115300" cy="3147336"/>
          </a:xfrm>
          <a:prstGeom prst="rect">
            <a:avLst/>
          </a:prstGeom>
        </p:spPr>
        <p:txBody>
          <a:bodyPr lIns="0" tIns="0" rIns="0" bIns="0" rtlCol="0" anchor="t">
            <a:spAutoFit/>
          </a:bodyPr>
          <a:lstStyle/>
          <a:p>
            <a:pPr>
              <a:lnSpc>
                <a:spcPts val="12000"/>
              </a:lnSpc>
            </a:pPr>
            <a:r>
              <a:rPr lang="en-US" sz="12000" spc="96">
                <a:solidFill>
                  <a:srgbClr val="FFFFFF"/>
                </a:solidFill>
                <a:latin typeface="Cabin Sketch"/>
                <a:sym typeface="Cabin Sketch"/>
              </a:rPr>
              <a:t>Creating Accounts</a:t>
            </a:r>
            <a:endParaRPr lang="en-US"/>
          </a:p>
        </p:txBody>
      </p:sp>
      <p:sp>
        <p:nvSpPr>
          <p:cNvPr id="9" name="Freeform 5">
            <a:extLst>
              <a:ext uri="{FF2B5EF4-FFF2-40B4-BE49-F238E27FC236}">
                <a16:creationId xmlns:a16="http://schemas.microsoft.com/office/drawing/2014/main" id="{299EFDF3-603C-A6AC-E362-BBB070FFA626}"/>
              </a:ext>
            </a:extLst>
          </p:cNvPr>
          <p:cNvSpPr/>
          <p:nvPr/>
        </p:nvSpPr>
        <p:spPr>
          <a:xfrm>
            <a:off x="223373" y="3661833"/>
            <a:ext cx="7767044"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Rectangle 9">
            <a:extLst>
              <a:ext uri="{FF2B5EF4-FFF2-40B4-BE49-F238E27FC236}">
                <a16:creationId xmlns:a16="http://schemas.microsoft.com/office/drawing/2014/main" id="{3E943A5F-CDC5-DF18-B49D-2944B58F637A}"/>
              </a:ext>
            </a:extLst>
          </p:cNvPr>
          <p:cNvSpPr/>
          <p:nvPr/>
        </p:nvSpPr>
        <p:spPr>
          <a:xfrm>
            <a:off x="10778326" y="543860"/>
            <a:ext cx="7070187" cy="8883055"/>
          </a:xfrm>
          <a:prstGeom prst="rect">
            <a:avLst/>
          </a:prstGeom>
          <a:noFill/>
          <a:ln w="28575">
            <a:solidFill>
              <a:srgbClr val="9F4B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FE6CBB-FFC6-51FB-C60E-0CA979C8F07B}"/>
              </a:ext>
            </a:extLst>
          </p:cNvPr>
          <p:cNvSpPr txBox="1"/>
          <p:nvPr/>
        </p:nvSpPr>
        <p:spPr>
          <a:xfrm>
            <a:off x="10989318" y="796233"/>
            <a:ext cx="6443583" cy="86792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chemeClr val="bg1"/>
                </a:solidFill>
                <a:latin typeface="Caveat Brush"/>
                <a:ea typeface="Calibri"/>
                <a:cs typeface="Calibri"/>
              </a:rPr>
              <a:t>When you run </a:t>
            </a:r>
            <a:r>
              <a:rPr lang="en-US" sz="3000" dirty="0" err="1">
                <a:solidFill>
                  <a:schemeClr val="accent1"/>
                </a:solidFill>
                <a:latin typeface="Caveat Brush"/>
                <a:ea typeface="Calibri"/>
                <a:cs typeface="Calibri"/>
              </a:rPr>
              <a:t>sudo</a:t>
            </a:r>
            <a:r>
              <a:rPr lang="en-US" sz="3000" dirty="0">
                <a:solidFill>
                  <a:schemeClr val="accent1"/>
                </a:solidFill>
                <a:latin typeface="Caveat Brush"/>
                <a:ea typeface="Calibri"/>
                <a:cs typeface="Calibri"/>
              </a:rPr>
              <a:t> –V</a:t>
            </a:r>
            <a:r>
              <a:rPr lang="en-US" sz="3000" dirty="0">
                <a:solidFill>
                  <a:schemeClr val="bg1"/>
                </a:solidFill>
                <a:latin typeface="Caveat Brush"/>
                <a:ea typeface="Calibri"/>
                <a:cs typeface="Calibri"/>
              </a:rPr>
              <a:t>, it will print the version of </a:t>
            </a:r>
            <a:r>
              <a:rPr lang="en-US" sz="3000" dirty="0" err="1">
                <a:solidFill>
                  <a:schemeClr val="bg1"/>
                </a:solidFill>
                <a:latin typeface="Caveat Brush"/>
                <a:ea typeface="Calibri"/>
                <a:cs typeface="Calibri"/>
              </a:rPr>
              <a:t>sudo</a:t>
            </a:r>
            <a:r>
              <a:rPr lang="en-US" sz="3000" dirty="0">
                <a:solidFill>
                  <a:schemeClr val="bg1"/>
                </a:solidFill>
                <a:latin typeface="Caveat Brush"/>
                <a:ea typeface="Calibri"/>
                <a:cs typeface="Calibri"/>
              </a:rPr>
              <a:t> that you have, which means that you do have </a:t>
            </a:r>
            <a:r>
              <a:rPr lang="en-US" sz="3000" dirty="0" err="1">
                <a:solidFill>
                  <a:schemeClr val="bg1"/>
                </a:solidFill>
                <a:latin typeface="Caveat Brush"/>
                <a:ea typeface="Calibri"/>
                <a:cs typeface="Calibri"/>
              </a:rPr>
              <a:t>sudo</a:t>
            </a:r>
            <a:r>
              <a:rPr lang="en-US" sz="3000" dirty="0">
                <a:solidFill>
                  <a:schemeClr val="bg1"/>
                </a:solidFill>
                <a:latin typeface="Caveat Brush"/>
                <a:ea typeface="Calibri"/>
                <a:cs typeface="Calibri"/>
              </a:rPr>
              <a:t> privileges! The top picture shows the basic </a:t>
            </a:r>
            <a:r>
              <a:rPr lang="en-US" sz="3000" dirty="0" err="1">
                <a:solidFill>
                  <a:schemeClr val="bg1"/>
                </a:solidFill>
                <a:latin typeface="Caveat Brush"/>
                <a:ea typeface="Calibri"/>
                <a:cs typeface="Calibri"/>
              </a:rPr>
              <a:t>useradd</a:t>
            </a:r>
            <a:r>
              <a:rPr lang="en-US" sz="3000" dirty="0">
                <a:solidFill>
                  <a:schemeClr val="bg1"/>
                </a:solidFill>
                <a:latin typeface="Caveat Brush"/>
                <a:ea typeface="Calibri"/>
                <a:cs typeface="Calibri"/>
              </a:rPr>
              <a:t> format along with an example of what it looks like to use the flags for the command. </a:t>
            </a:r>
            <a:endParaRPr lang="en-US" dirty="0">
              <a:solidFill>
                <a:schemeClr val="bg1"/>
              </a:solidFill>
              <a:latin typeface="Calibri"/>
              <a:ea typeface="Calibri"/>
              <a:cs typeface="Calibri"/>
            </a:endParaRPr>
          </a:p>
          <a:p>
            <a:r>
              <a:rPr lang="en-US" sz="3000" dirty="0">
                <a:solidFill>
                  <a:schemeClr val="bg1"/>
                </a:solidFill>
                <a:latin typeface="Caveat Brush"/>
                <a:ea typeface="Calibri"/>
                <a:cs typeface="Calibri"/>
              </a:rPr>
              <a:t>For the second command, newuser1's home directory is set to /home/</a:t>
            </a:r>
            <a:r>
              <a:rPr lang="en-US" sz="3000" dirty="0" err="1">
                <a:solidFill>
                  <a:schemeClr val="bg1"/>
                </a:solidFill>
                <a:latin typeface="Caveat Brush"/>
                <a:ea typeface="Calibri"/>
                <a:cs typeface="Calibri"/>
              </a:rPr>
              <a:t>newuser</a:t>
            </a:r>
            <a:r>
              <a:rPr lang="en-US" sz="3000" dirty="0">
                <a:solidFill>
                  <a:schemeClr val="bg1"/>
                </a:solidFill>
                <a:latin typeface="Caveat Brush"/>
                <a:ea typeface="Calibri"/>
                <a:cs typeface="Calibri"/>
              </a:rPr>
              <a:t>, their account will expire on April 22, 2026, and they were added to the group called newgroup. </a:t>
            </a:r>
            <a:endParaRPr lang="en-US" dirty="0">
              <a:solidFill>
                <a:schemeClr val="bg1"/>
              </a:solidFill>
              <a:latin typeface="Calibri"/>
              <a:ea typeface="Calibri"/>
              <a:cs typeface="Calibri"/>
            </a:endParaRPr>
          </a:p>
          <a:p>
            <a:endParaRPr lang="en-US" sz="3000" dirty="0">
              <a:solidFill>
                <a:schemeClr val="bg1"/>
              </a:solidFill>
              <a:latin typeface="Caveat Brush"/>
              <a:ea typeface="Calibri"/>
              <a:cs typeface="Calibri"/>
            </a:endParaRPr>
          </a:p>
          <a:p>
            <a:r>
              <a:rPr lang="en-US" sz="3000" dirty="0">
                <a:solidFill>
                  <a:schemeClr val="bg1"/>
                </a:solidFill>
                <a:latin typeface="Caveat Brush"/>
                <a:ea typeface="Calibri"/>
                <a:cs typeface="Calibri"/>
              </a:rPr>
              <a:t>Once you have added a user, you might want to double check that the user actually exists. To do this, you can run </a:t>
            </a:r>
            <a:endParaRPr lang="en-US">
              <a:solidFill>
                <a:schemeClr val="bg1"/>
              </a:solidFill>
              <a:latin typeface="Calibri"/>
              <a:ea typeface="Calibri"/>
              <a:cs typeface="Calibri"/>
            </a:endParaRPr>
          </a:p>
          <a:p>
            <a:r>
              <a:rPr lang="en-US" sz="3000" dirty="0">
                <a:solidFill>
                  <a:schemeClr val="accent1"/>
                </a:solidFill>
                <a:latin typeface="Caveat Brush"/>
                <a:ea typeface="Calibri"/>
                <a:cs typeface="Calibri"/>
              </a:rPr>
              <a:t>cat /</a:t>
            </a:r>
            <a:r>
              <a:rPr lang="en-US" sz="3000" dirty="0" err="1">
                <a:solidFill>
                  <a:schemeClr val="accent1"/>
                </a:solidFill>
                <a:latin typeface="Caveat Brush"/>
                <a:ea typeface="Calibri"/>
                <a:cs typeface="Calibri"/>
              </a:rPr>
              <a:t>etc</a:t>
            </a:r>
            <a:r>
              <a:rPr lang="en-US" sz="3000" dirty="0">
                <a:solidFill>
                  <a:schemeClr val="accent1"/>
                </a:solidFill>
                <a:latin typeface="Caveat Brush"/>
                <a:ea typeface="Calibri"/>
                <a:cs typeface="Calibri"/>
              </a:rPr>
              <a:t>/passwd</a:t>
            </a:r>
            <a:r>
              <a:rPr lang="en-US" sz="3000" dirty="0">
                <a:solidFill>
                  <a:schemeClr val="bg1"/>
                </a:solidFill>
                <a:latin typeface="Caveat Brush"/>
                <a:ea typeface="Calibri"/>
                <a:cs typeface="Calibri"/>
              </a:rPr>
              <a:t>. Your </a:t>
            </a:r>
            <a:endParaRPr lang="en-US" dirty="0">
              <a:solidFill>
                <a:schemeClr val="bg1"/>
              </a:solidFill>
              <a:latin typeface="Calibri"/>
              <a:ea typeface="Calibri"/>
              <a:cs typeface="Calibri"/>
            </a:endParaRPr>
          </a:p>
          <a:p>
            <a:r>
              <a:rPr lang="en-US" sz="3000" dirty="0">
                <a:solidFill>
                  <a:schemeClr val="bg1"/>
                </a:solidFill>
                <a:latin typeface="Caveat Brush"/>
                <a:ea typeface="Calibri"/>
                <a:cs typeface="Calibri"/>
              </a:rPr>
              <a:t>new users will normally </a:t>
            </a:r>
            <a:endParaRPr lang="en-US" dirty="0">
              <a:solidFill>
                <a:schemeClr val="bg1"/>
              </a:solidFill>
              <a:latin typeface="Calibri"/>
              <a:ea typeface="Calibri"/>
              <a:cs typeface="Calibri"/>
            </a:endParaRPr>
          </a:p>
          <a:p>
            <a:r>
              <a:rPr lang="en-US" sz="3000" dirty="0">
                <a:solidFill>
                  <a:schemeClr val="bg1"/>
                </a:solidFill>
                <a:latin typeface="Caveat Brush"/>
                <a:ea typeface="Calibri"/>
                <a:cs typeface="Calibri"/>
              </a:rPr>
              <a:t>be at the bottom, but not </a:t>
            </a:r>
            <a:endParaRPr lang="en-US" dirty="0">
              <a:solidFill>
                <a:schemeClr val="bg1"/>
              </a:solidFill>
              <a:latin typeface="Calibri"/>
              <a:ea typeface="Calibri"/>
              <a:cs typeface="Calibri"/>
            </a:endParaRPr>
          </a:p>
          <a:p>
            <a:r>
              <a:rPr lang="en-US" sz="3000" dirty="0">
                <a:solidFill>
                  <a:schemeClr val="bg1"/>
                </a:solidFill>
                <a:latin typeface="Caveat Brush"/>
                <a:ea typeface="Calibri"/>
                <a:cs typeface="Calibri"/>
              </a:rPr>
              <a:t>always!  </a:t>
            </a:r>
            <a:br>
              <a:rPr lang="en-US" dirty="0"/>
            </a:br>
            <a:endParaRPr lang="en-US">
              <a:solidFill>
                <a:srgbClr val="4F81BD"/>
              </a:solidFill>
              <a:ea typeface="Calibri"/>
              <a:cs typeface="Calibri"/>
            </a:endParaRPr>
          </a:p>
        </p:txBody>
      </p:sp>
      <p:sp>
        <p:nvSpPr>
          <p:cNvPr id="7" name="Freeform 7">
            <a:extLst>
              <a:ext uri="{FF2B5EF4-FFF2-40B4-BE49-F238E27FC236}">
                <a16:creationId xmlns:a16="http://schemas.microsoft.com/office/drawing/2014/main" id="{03D035DD-BF9A-FE8E-58F8-CEAE7D050887}"/>
              </a:ext>
            </a:extLst>
          </p:cNvPr>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8" name="Picture 7" descr="A screenshot of a computer&#10;&#10;AI-generated content may be incorrect.">
            <a:extLst>
              <a:ext uri="{FF2B5EF4-FFF2-40B4-BE49-F238E27FC236}">
                <a16:creationId xmlns:a16="http://schemas.microsoft.com/office/drawing/2014/main" id="{A8F7E513-6324-571A-DE2D-C367B836319A}"/>
              </a:ext>
            </a:extLst>
          </p:cNvPr>
          <p:cNvPicPr>
            <a:picLocks noChangeAspect="1"/>
          </p:cNvPicPr>
          <p:nvPr/>
        </p:nvPicPr>
        <p:blipFill>
          <a:blip r:embed="rId7"/>
          <a:stretch>
            <a:fillRect/>
          </a:stretch>
        </p:blipFill>
        <p:spPr>
          <a:xfrm>
            <a:off x="1456372" y="4736783"/>
            <a:ext cx="6962775" cy="1971675"/>
          </a:xfrm>
          <a:prstGeom prst="rect">
            <a:avLst/>
          </a:prstGeom>
        </p:spPr>
      </p:pic>
      <p:pic>
        <p:nvPicPr>
          <p:cNvPr id="11" name="Picture 10" descr="A screen shot of a computer&#10;&#10;AI-generated content may be incorrect.">
            <a:extLst>
              <a:ext uri="{FF2B5EF4-FFF2-40B4-BE49-F238E27FC236}">
                <a16:creationId xmlns:a16="http://schemas.microsoft.com/office/drawing/2014/main" id="{19928BA9-35AD-7AA8-F301-15358AF00E95}"/>
              </a:ext>
            </a:extLst>
          </p:cNvPr>
          <p:cNvPicPr>
            <a:picLocks noChangeAspect="1"/>
          </p:cNvPicPr>
          <p:nvPr/>
        </p:nvPicPr>
        <p:blipFill>
          <a:blip r:embed="rId8"/>
          <a:stretch>
            <a:fillRect/>
          </a:stretch>
        </p:blipFill>
        <p:spPr>
          <a:xfrm>
            <a:off x="1452563" y="7256145"/>
            <a:ext cx="6955155" cy="2480310"/>
          </a:xfrm>
          <a:prstGeom prst="rect">
            <a:avLst/>
          </a:prstGeom>
        </p:spPr>
      </p:pic>
      <p:sp>
        <p:nvSpPr>
          <p:cNvPr id="13" name="Rectangle 12">
            <a:extLst>
              <a:ext uri="{FF2B5EF4-FFF2-40B4-BE49-F238E27FC236}">
                <a16:creationId xmlns:a16="http://schemas.microsoft.com/office/drawing/2014/main" id="{D5D8456A-22F0-6E49-6630-D4057DF47AE7}"/>
              </a:ext>
            </a:extLst>
          </p:cNvPr>
          <p:cNvSpPr/>
          <p:nvPr/>
        </p:nvSpPr>
        <p:spPr>
          <a:xfrm>
            <a:off x="1459648" y="8931956"/>
            <a:ext cx="4637845" cy="54013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3982921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F87C01D4-AD20-853D-EB21-26F528F72D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A41E17-BA02-AF26-B8F6-D68803C1CF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17E02C81-7406-5C6F-70F3-1703332835B8}"/>
              </a:ext>
            </a:extLst>
          </p:cNvPr>
          <p:cNvSpPr txBox="1"/>
          <p:nvPr/>
        </p:nvSpPr>
        <p:spPr>
          <a:xfrm>
            <a:off x="1028700" y="1238250"/>
            <a:ext cx="8115300" cy="3147336"/>
          </a:xfrm>
          <a:prstGeom prst="rect">
            <a:avLst/>
          </a:prstGeom>
        </p:spPr>
        <p:txBody>
          <a:bodyPr lIns="0" tIns="0" rIns="0" bIns="0" rtlCol="0" anchor="t">
            <a:spAutoFit/>
          </a:bodyPr>
          <a:lstStyle/>
          <a:p>
            <a:pPr>
              <a:lnSpc>
                <a:spcPts val="12000"/>
              </a:lnSpc>
            </a:pPr>
            <a:r>
              <a:rPr lang="en-US" sz="12000" spc="96">
                <a:solidFill>
                  <a:srgbClr val="FFFFFF"/>
                </a:solidFill>
                <a:latin typeface="Cabin Sketch"/>
                <a:sym typeface="Cabin Sketch"/>
              </a:rPr>
              <a:t>Deleting Accounts</a:t>
            </a:r>
            <a:endParaRPr lang="en-US"/>
          </a:p>
        </p:txBody>
      </p:sp>
      <p:sp>
        <p:nvSpPr>
          <p:cNvPr id="6" name="TextBox 6">
            <a:extLst>
              <a:ext uri="{FF2B5EF4-FFF2-40B4-BE49-F238E27FC236}">
                <a16:creationId xmlns:a16="http://schemas.microsoft.com/office/drawing/2014/main" id="{06949F72-5B02-8632-787F-65159F7F5309}"/>
              </a:ext>
            </a:extLst>
          </p:cNvPr>
          <p:cNvSpPr txBox="1"/>
          <p:nvPr/>
        </p:nvSpPr>
        <p:spPr>
          <a:xfrm>
            <a:off x="1028700" y="4836955"/>
            <a:ext cx="8115300" cy="3511026"/>
          </a:xfrm>
          <a:prstGeom prst="rect">
            <a:avLst/>
          </a:prstGeom>
          <a:ln>
            <a:noFill/>
          </a:ln>
        </p:spPr>
        <p:txBody>
          <a:bodyPr lIns="0" tIns="0" rIns="0" bIns="0" rtlCol="0" anchor="t">
            <a:spAutoFit/>
          </a:bodyPr>
          <a:lstStyle/>
          <a:p>
            <a:pPr algn="just">
              <a:lnSpc>
                <a:spcPts val="4619"/>
              </a:lnSpc>
            </a:pPr>
            <a:r>
              <a:rPr lang="en-US" sz="3250">
                <a:solidFill>
                  <a:srgbClr val="FFFFFF"/>
                </a:solidFill>
                <a:latin typeface="Caveat Brush"/>
                <a:ea typeface="Caveat Brush"/>
                <a:cs typeface="Caveat Brush"/>
                <a:sym typeface="Caveat Brush"/>
              </a:rPr>
              <a:t>For deleting users, we will be using the </a:t>
            </a:r>
            <a:r>
              <a:rPr lang="en-US" sz="3250" err="1">
                <a:solidFill>
                  <a:srgbClr val="DED140"/>
                </a:solidFill>
                <a:latin typeface="Caveat Brush"/>
                <a:ea typeface="Caveat Brush"/>
                <a:cs typeface="Caveat Brush"/>
                <a:sym typeface="Caveat Brush"/>
              </a:rPr>
              <a:t>userdel</a:t>
            </a:r>
            <a:r>
              <a:rPr lang="en-US" sz="3250">
                <a:solidFill>
                  <a:srgbClr val="DED140"/>
                </a:solidFill>
                <a:latin typeface="Caveat Brush"/>
                <a:ea typeface="Caveat Brush"/>
                <a:cs typeface="Caveat Brush"/>
                <a:sym typeface="Caveat Brush"/>
              </a:rPr>
              <a:t> </a:t>
            </a:r>
            <a:r>
              <a:rPr lang="en-US" sz="3250">
                <a:solidFill>
                  <a:srgbClr val="FFFFFF"/>
                </a:solidFill>
                <a:latin typeface="Caveat Brush"/>
                <a:ea typeface="Caveat Brush"/>
                <a:cs typeface="Caveat Brush"/>
                <a:sym typeface="Caveat Brush"/>
              </a:rPr>
              <a:t>command. This is just shorthand for "user + delete".  </a:t>
            </a:r>
          </a:p>
          <a:p>
            <a:pPr algn="just">
              <a:lnSpc>
                <a:spcPts val="4619"/>
              </a:lnSpc>
            </a:pPr>
            <a:r>
              <a:rPr lang="en-US" sz="3250">
                <a:solidFill>
                  <a:srgbClr val="FFFFFF"/>
                </a:solidFill>
                <a:latin typeface="Caveat Brush"/>
                <a:ea typeface="Caveat Brush"/>
                <a:cs typeface="Caveat Brush"/>
              </a:rPr>
              <a:t>You must be </a:t>
            </a:r>
            <a:r>
              <a:rPr lang="en-US" sz="3250" u="sng">
                <a:solidFill>
                  <a:srgbClr val="FFFFFF"/>
                </a:solidFill>
                <a:latin typeface="Caveat Brush"/>
                <a:ea typeface="Caveat Brush"/>
                <a:cs typeface="Caveat Brush"/>
              </a:rPr>
              <a:t>very careful</a:t>
            </a:r>
            <a:r>
              <a:rPr lang="en-US" sz="3250">
                <a:solidFill>
                  <a:srgbClr val="FFFFFF"/>
                </a:solidFill>
                <a:latin typeface="Caveat Brush"/>
                <a:ea typeface="Caveat Brush"/>
                <a:cs typeface="Caveat Brush"/>
              </a:rPr>
              <a:t> when you decide to delete a user because you will not be able to take it back or recover files related to that user when using –r (deleting the users home directory). </a:t>
            </a:r>
          </a:p>
        </p:txBody>
      </p:sp>
      <p:sp>
        <p:nvSpPr>
          <p:cNvPr id="7" name="Freeform 7">
            <a:extLst>
              <a:ext uri="{FF2B5EF4-FFF2-40B4-BE49-F238E27FC236}">
                <a16:creationId xmlns:a16="http://schemas.microsoft.com/office/drawing/2014/main" id="{03369FAA-D89C-43CB-BAFE-C656235971DF}"/>
              </a:ext>
            </a:extLst>
          </p:cNvPr>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5">
            <a:extLst>
              <a:ext uri="{FF2B5EF4-FFF2-40B4-BE49-F238E27FC236}">
                <a16:creationId xmlns:a16="http://schemas.microsoft.com/office/drawing/2014/main" id="{76208686-A56A-0401-2E49-B11BB0CCE3DD}"/>
              </a:ext>
            </a:extLst>
          </p:cNvPr>
          <p:cNvSpPr/>
          <p:nvPr/>
        </p:nvSpPr>
        <p:spPr>
          <a:xfrm>
            <a:off x="170456" y="4095750"/>
            <a:ext cx="7767044"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Rectangle 10">
            <a:extLst>
              <a:ext uri="{FF2B5EF4-FFF2-40B4-BE49-F238E27FC236}">
                <a16:creationId xmlns:a16="http://schemas.microsoft.com/office/drawing/2014/main" id="{40DE40ED-CED0-D891-F06C-4002DECD3AFF}"/>
              </a:ext>
            </a:extLst>
          </p:cNvPr>
          <p:cNvSpPr/>
          <p:nvPr/>
        </p:nvSpPr>
        <p:spPr>
          <a:xfrm>
            <a:off x="10778326" y="543860"/>
            <a:ext cx="7070187" cy="8883055"/>
          </a:xfrm>
          <a:prstGeom prst="rect">
            <a:avLst/>
          </a:prstGeom>
          <a:noFill/>
          <a:ln w="28575">
            <a:solidFill>
              <a:srgbClr val="9F4B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B3A5E5-5EE4-2E17-01F9-7640B1F968FC}"/>
              </a:ext>
            </a:extLst>
          </p:cNvPr>
          <p:cNvSpPr txBox="1"/>
          <p:nvPr/>
        </p:nvSpPr>
        <p:spPr>
          <a:xfrm>
            <a:off x="10989318" y="796233"/>
            <a:ext cx="6443583" cy="8463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Caveat Brush"/>
                <a:ea typeface="Calibri"/>
                <a:cs typeface="Calibri"/>
              </a:rPr>
              <a:t>Blue </a:t>
            </a:r>
            <a:r>
              <a:rPr lang="en-US" sz="3200" dirty="0">
                <a:solidFill>
                  <a:schemeClr val="bg1"/>
                </a:solidFill>
                <a:latin typeface="Caveat Brush"/>
                <a:ea typeface="Calibri"/>
                <a:cs typeface="Calibri"/>
              </a:rPr>
              <a:t>= Type this in terminal</a:t>
            </a:r>
          </a:p>
          <a:p>
            <a:r>
              <a:rPr lang="en-US" sz="3200" dirty="0">
                <a:solidFill>
                  <a:srgbClr val="9F4B9F"/>
                </a:solidFill>
                <a:latin typeface="Caveat Brush"/>
                <a:ea typeface="Calibri"/>
                <a:cs typeface="Calibri"/>
              </a:rPr>
              <a:t>Purple </a:t>
            </a:r>
            <a:r>
              <a:rPr lang="en-US" sz="3200" dirty="0">
                <a:solidFill>
                  <a:schemeClr val="bg1"/>
                </a:solidFill>
                <a:latin typeface="Caveat Brush"/>
                <a:ea typeface="Calibri"/>
                <a:cs typeface="Calibri"/>
              </a:rPr>
              <a:t>= formula</a:t>
            </a:r>
          </a:p>
          <a:p>
            <a:r>
              <a:rPr lang="en-US" sz="3200" dirty="0">
                <a:solidFill>
                  <a:schemeClr val="bg1"/>
                </a:solidFill>
                <a:latin typeface="Caveat Brush"/>
                <a:ea typeface="Calibri"/>
                <a:cs typeface="Calibri"/>
              </a:rPr>
              <a:t>You can also view the next slide to see what the terminal will look like with these commands!</a:t>
            </a:r>
          </a:p>
          <a:p>
            <a:endParaRPr lang="en-US" sz="3200" dirty="0">
              <a:solidFill>
                <a:schemeClr val="bg1"/>
              </a:solidFill>
              <a:latin typeface="Caveat Brush"/>
              <a:ea typeface="Calibri"/>
              <a:cs typeface="Calibri"/>
            </a:endParaRPr>
          </a:p>
          <a:p>
            <a:r>
              <a:rPr lang="en-US" sz="3200" u="sng" dirty="0">
                <a:solidFill>
                  <a:schemeClr val="bg1"/>
                </a:solidFill>
                <a:latin typeface="Caveat Brush"/>
                <a:ea typeface="Calibri"/>
                <a:cs typeface="Calibri"/>
              </a:rPr>
              <a:t>Steps: </a:t>
            </a:r>
            <a:endParaRPr lang="en-US" sz="3200" dirty="0">
              <a:solidFill>
                <a:schemeClr val="bg1"/>
              </a:solidFill>
              <a:ea typeface="Calibri"/>
              <a:cs typeface="Calibri"/>
            </a:endParaRPr>
          </a:p>
          <a:p>
            <a:r>
              <a:rPr lang="en-US" sz="3200" dirty="0">
                <a:solidFill>
                  <a:schemeClr val="bg1"/>
                </a:solidFill>
                <a:latin typeface="Caveat Brush"/>
                <a:ea typeface="Calibri"/>
                <a:cs typeface="Calibri"/>
              </a:rPr>
              <a:t>See if you have </a:t>
            </a:r>
            <a:r>
              <a:rPr lang="en-US" sz="3200" dirty="0" err="1">
                <a:solidFill>
                  <a:schemeClr val="bg1"/>
                </a:solidFill>
                <a:latin typeface="Caveat Brush"/>
                <a:ea typeface="Calibri"/>
                <a:cs typeface="Calibri"/>
              </a:rPr>
              <a:t>sudo</a:t>
            </a:r>
            <a:r>
              <a:rPr lang="en-US" sz="3200" dirty="0">
                <a:solidFill>
                  <a:schemeClr val="bg1"/>
                </a:solidFill>
                <a:latin typeface="Caveat Brush"/>
                <a:ea typeface="Calibri"/>
                <a:cs typeface="Calibri"/>
              </a:rPr>
              <a:t>/admin privileges</a:t>
            </a:r>
          </a:p>
          <a:p>
            <a:r>
              <a:rPr lang="en-US" sz="3200" dirty="0" err="1">
                <a:solidFill>
                  <a:schemeClr val="accent1"/>
                </a:solidFill>
                <a:latin typeface="Caveat Brush"/>
                <a:ea typeface="Calibri"/>
                <a:cs typeface="Calibri"/>
              </a:rPr>
              <a:t>sudo</a:t>
            </a:r>
            <a:r>
              <a:rPr lang="en-US" sz="3200" dirty="0">
                <a:solidFill>
                  <a:schemeClr val="accent1"/>
                </a:solidFill>
                <a:latin typeface="Caveat Brush"/>
                <a:ea typeface="Calibri"/>
                <a:cs typeface="Calibri"/>
              </a:rPr>
              <a:t> –V </a:t>
            </a:r>
          </a:p>
          <a:p>
            <a:endParaRPr lang="en-US" sz="3200" dirty="0">
              <a:solidFill>
                <a:schemeClr val="bg1"/>
              </a:solidFill>
              <a:latin typeface="Caveat Brush"/>
              <a:ea typeface="Calibri"/>
              <a:cs typeface="Calibri"/>
            </a:endParaRPr>
          </a:p>
          <a:p>
            <a:r>
              <a:rPr lang="en-US" sz="3200" dirty="0">
                <a:solidFill>
                  <a:schemeClr val="bg1"/>
                </a:solidFill>
                <a:latin typeface="Caveat Brush"/>
                <a:ea typeface="Calibri"/>
                <a:cs typeface="Calibri"/>
              </a:rPr>
              <a:t>The general format for this will be: </a:t>
            </a:r>
          </a:p>
          <a:p>
            <a:r>
              <a:rPr lang="en-US" sz="3200" dirty="0" err="1">
                <a:solidFill>
                  <a:srgbClr val="9F4B9F"/>
                </a:solidFill>
                <a:latin typeface="Caveat Brush"/>
                <a:ea typeface="+mn-lt"/>
                <a:cs typeface="+mn-lt"/>
              </a:rPr>
              <a:t>userdel</a:t>
            </a:r>
            <a:r>
              <a:rPr lang="en-US" sz="3200" dirty="0">
                <a:solidFill>
                  <a:srgbClr val="9F4B9F"/>
                </a:solidFill>
                <a:latin typeface="Caveat Brush"/>
                <a:ea typeface="+mn-lt"/>
                <a:cs typeface="+mn-lt"/>
              </a:rPr>
              <a:t> [options] username</a:t>
            </a:r>
            <a:br>
              <a:rPr lang="en-US" sz="3200" dirty="0">
                <a:solidFill>
                  <a:srgbClr val="9F4B9F"/>
                </a:solidFill>
                <a:latin typeface="Caveat Brush"/>
              </a:rPr>
            </a:br>
            <a:endParaRPr lang="en-US" sz="3200" dirty="0">
              <a:solidFill>
                <a:srgbClr val="9F4B9F"/>
              </a:solidFill>
              <a:latin typeface="Caveat Brush"/>
              <a:ea typeface="Calibri"/>
              <a:cs typeface="Calibri"/>
            </a:endParaRPr>
          </a:p>
          <a:p>
            <a:r>
              <a:rPr lang="en-US" sz="3200" dirty="0">
                <a:solidFill>
                  <a:schemeClr val="bg1"/>
                </a:solidFill>
                <a:latin typeface="Caveat Brush"/>
              </a:rPr>
              <a:t>***Bonus Info*** </a:t>
            </a:r>
          </a:p>
          <a:p>
            <a:r>
              <a:rPr lang="en-US" sz="3200" dirty="0">
                <a:solidFill>
                  <a:schemeClr val="bg1"/>
                </a:solidFill>
                <a:latin typeface="Caveat Brush"/>
              </a:rPr>
              <a:t>-r removes a users home</a:t>
            </a:r>
          </a:p>
          <a:p>
            <a:r>
              <a:rPr lang="en-US" sz="3200" dirty="0">
                <a:solidFill>
                  <a:schemeClr val="bg1"/>
                </a:solidFill>
                <a:latin typeface="Caveat Brush"/>
              </a:rPr>
              <a:t> directory where the r </a:t>
            </a:r>
            <a:endParaRPr lang="en-US">
              <a:solidFill>
                <a:schemeClr val="bg1"/>
              </a:solidFill>
              <a:latin typeface="Calibri"/>
              <a:ea typeface="Calibri"/>
              <a:cs typeface="Calibri"/>
            </a:endParaRPr>
          </a:p>
          <a:p>
            <a:r>
              <a:rPr lang="en-US" sz="3200" dirty="0">
                <a:solidFill>
                  <a:schemeClr val="bg1"/>
                </a:solidFill>
                <a:latin typeface="Caveat Brush"/>
              </a:rPr>
              <a:t>stands for "recursive" </a:t>
            </a:r>
            <a:endParaRPr lang="en-US">
              <a:solidFill>
                <a:schemeClr val="bg1"/>
              </a:solidFill>
              <a:ea typeface="Calibri"/>
              <a:cs typeface="Calibri"/>
            </a:endParaRPr>
          </a:p>
        </p:txBody>
      </p:sp>
    </p:spTree>
    <p:extLst>
      <p:ext uri="{BB962C8B-B14F-4D97-AF65-F5344CB8AC3E}">
        <p14:creationId xmlns:p14="http://schemas.microsoft.com/office/powerpoint/2010/main" val="373534871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D44476C8-5357-2031-59EE-2CD81D330F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115558-BD38-DB39-8BF2-BCCAB287F0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975E83EE-8466-59BE-F3A9-138165EBEC50}"/>
              </a:ext>
            </a:extLst>
          </p:cNvPr>
          <p:cNvSpPr txBox="1"/>
          <p:nvPr/>
        </p:nvSpPr>
        <p:spPr>
          <a:xfrm>
            <a:off x="1028700" y="1238250"/>
            <a:ext cx="8115300" cy="3147336"/>
          </a:xfrm>
          <a:prstGeom prst="rect">
            <a:avLst/>
          </a:prstGeom>
        </p:spPr>
        <p:txBody>
          <a:bodyPr lIns="0" tIns="0" rIns="0" bIns="0" rtlCol="0" anchor="t">
            <a:spAutoFit/>
          </a:bodyPr>
          <a:lstStyle/>
          <a:p>
            <a:pPr>
              <a:lnSpc>
                <a:spcPts val="12000"/>
              </a:lnSpc>
            </a:pPr>
            <a:r>
              <a:rPr lang="en-US" sz="12000" spc="96">
                <a:solidFill>
                  <a:srgbClr val="FFFFFF"/>
                </a:solidFill>
                <a:latin typeface="Cabin Sketch"/>
                <a:sym typeface="Cabin Sketch"/>
              </a:rPr>
              <a:t>Deleting Accounts</a:t>
            </a:r>
            <a:endParaRPr lang="en-US"/>
          </a:p>
        </p:txBody>
      </p:sp>
      <p:sp>
        <p:nvSpPr>
          <p:cNvPr id="7" name="Freeform 7">
            <a:extLst>
              <a:ext uri="{FF2B5EF4-FFF2-40B4-BE49-F238E27FC236}">
                <a16:creationId xmlns:a16="http://schemas.microsoft.com/office/drawing/2014/main" id="{8CAD1BED-DCA8-8065-66A3-9FEA36F267A6}"/>
              </a:ext>
            </a:extLst>
          </p:cNvPr>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5">
            <a:extLst>
              <a:ext uri="{FF2B5EF4-FFF2-40B4-BE49-F238E27FC236}">
                <a16:creationId xmlns:a16="http://schemas.microsoft.com/office/drawing/2014/main" id="{0AFA3C0E-1FEA-3FF0-52EC-649407CC0400}"/>
              </a:ext>
            </a:extLst>
          </p:cNvPr>
          <p:cNvSpPr/>
          <p:nvPr/>
        </p:nvSpPr>
        <p:spPr>
          <a:xfrm>
            <a:off x="170456" y="4095750"/>
            <a:ext cx="7767044"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Rectangle 10">
            <a:extLst>
              <a:ext uri="{FF2B5EF4-FFF2-40B4-BE49-F238E27FC236}">
                <a16:creationId xmlns:a16="http://schemas.microsoft.com/office/drawing/2014/main" id="{BD7F3082-A7A1-7D34-ACF6-49317F670973}"/>
              </a:ext>
            </a:extLst>
          </p:cNvPr>
          <p:cNvSpPr/>
          <p:nvPr/>
        </p:nvSpPr>
        <p:spPr>
          <a:xfrm>
            <a:off x="10778326" y="543860"/>
            <a:ext cx="7070187" cy="8883055"/>
          </a:xfrm>
          <a:prstGeom prst="rect">
            <a:avLst/>
          </a:prstGeom>
          <a:noFill/>
          <a:ln w="28575">
            <a:solidFill>
              <a:srgbClr val="9F4B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A15381A-81A5-20C6-37E1-81771A84D0F8}"/>
              </a:ext>
            </a:extLst>
          </p:cNvPr>
          <p:cNvSpPr txBox="1"/>
          <p:nvPr/>
        </p:nvSpPr>
        <p:spPr>
          <a:xfrm>
            <a:off x="11088709" y="3214755"/>
            <a:ext cx="644358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Caveat Brush"/>
                <a:ea typeface="Calibri"/>
                <a:cs typeface="Calibri"/>
              </a:rPr>
              <a:t>Running the </a:t>
            </a:r>
            <a:r>
              <a:rPr lang="en-US" sz="3200" err="1">
                <a:solidFill>
                  <a:schemeClr val="bg1"/>
                </a:solidFill>
                <a:latin typeface="Caveat Brush"/>
                <a:ea typeface="Calibri"/>
                <a:cs typeface="Calibri"/>
              </a:rPr>
              <a:t>userdel</a:t>
            </a:r>
            <a:r>
              <a:rPr lang="en-US" sz="3200" dirty="0">
                <a:solidFill>
                  <a:schemeClr val="bg1"/>
                </a:solidFill>
                <a:latin typeface="Caveat Brush"/>
                <a:ea typeface="Calibri"/>
                <a:cs typeface="Calibri"/>
              </a:rPr>
              <a:t> command is simple. </a:t>
            </a:r>
            <a:endParaRPr lang="en-US" dirty="0">
              <a:solidFill>
                <a:schemeClr val="bg1"/>
              </a:solidFill>
              <a:latin typeface="Calibri"/>
              <a:ea typeface="Calibri"/>
              <a:cs typeface="Calibri"/>
            </a:endParaRPr>
          </a:p>
          <a:p>
            <a:endParaRPr lang="en-US" sz="3200" dirty="0">
              <a:solidFill>
                <a:schemeClr val="bg1"/>
              </a:solidFill>
              <a:latin typeface="Caveat Brush"/>
              <a:ea typeface="Calibri"/>
              <a:cs typeface="Calibri"/>
            </a:endParaRPr>
          </a:p>
          <a:p>
            <a:r>
              <a:rPr lang="en-US" sz="3200" dirty="0">
                <a:solidFill>
                  <a:schemeClr val="bg1"/>
                </a:solidFill>
                <a:latin typeface="Caveat Brush"/>
                <a:ea typeface="Calibri"/>
                <a:cs typeface="Calibri"/>
              </a:rPr>
              <a:t>It will not return anything, so if you want to ensure that the user got deleted, you can check back with </a:t>
            </a:r>
            <a:r>
              <a:rPr lang="en-US" sz="3200" dirty="0">
                <a:solidFill>
                  <a:schemeClr val="accent1"/>
                </a:solidFill>
                <a:latin typeface="Caveat Brush"/>
                <a:ea typeface="Calibri"/>
                <a:cs typeface="Calibri"/>
              </a:rPr>
              <a:t>cat /</a:t>
            </a:r>
            <a:r>
              <a:rPr lang="en-US" sz="3200" dirty="0" err="1">
                <a:solidFill>
                  <a:schemeClr val="accent1"/>
                </a:solidFill>
                <a:latin typeface="Caveat Brush"/>
                <a:ea typeface="Calibri"/>
                <a:cs typeface="Calibri"/>
              </a:rPr>
              <a:t>etc</a:t>
            </a:r>
            <a:r>
              <a:rPr lang="en-US" sz="3200" dirty="0">
                <a:solidFill>
                  <a:schemeClr val="accent1"/>
                </a:solidFill>
                <a:latin typeface="Caveat Brush"/>
                <a:ea typeface="Calibri"/>
                <a:cs typeface="Calibri"/>
              </a:rPr>
              <a:t>/passwd</a:t>
            </a:r>
            <a:r>
              <a:rPr lang="en-US" sz="3200" dirty="0">
                <a:solidFill>
                  <a:schemeClr val="bg1"/>
                </a:solidFill>
                <a:latin typeface="Caveat Brush"/>
                <a:ea typeface="Calibri"/>
                <a:cs typeface="Calibri"/>
              </a:rPr>
              <a:t>. You should see that the users are no longer listed there.</a:t>
            </a:r>
            <a:endParaRPr lang="en-US">
              <a:solidFill>
                <a:schemeClr val="bg1"/>
              </a:solidFill>
              <a:ea typeface="Calibri"/>
              <a:cs typeface="Calibri"/>
            </a:endParaRPr>
          </a:p>
        </p:txBody>
      </p:sp>
      <p:pic>
        <p:nvPicPr>
          <p:cNvPr id="3" name="Picture 2">
            <a:extLst>
              <a:ext uri="{FF2B5EF4-FFF2-40B4-BE49-F238E27FC236}">
                <a16:creationId xmlns:a16="http://schemas.microsoft.com/office/drawing/2014/main" id="{A394CE4D-4189-E6EA-B60C-6C977A99654F}"/>
              </a:ext>
            </a:extLst>
          </p:cNvPr>
          <p:cNvPicPr>
            <a:picLocks noChangeAspect="1"/>
          </p:cNvPicPr>
          <p:nvPr/>
        </p:nvPicPr>
        <p:blipFill>
          <a:blip r:embed="rId7"/>
          <a:stretch>
            <a:fillRect/>
          </a:stretch>
        </p:blipFill>
        <p:spPr>
          <a:xfrm>
            <a:off x="1022310" y="4986880"/>
            <a:ext cx="6448304" cy="559201"/>
          </a:xfrm>
          <a:prstGeom prst="rect">
            <a:avLst/>
          </a:prstGeom>
        </p:spPr>
      </p:pic>
      <p:pic>
        <p:nvPicPr>
          <p:cNvPr id="4" name="Picture 3" descr="A screen shot of a computer&#10;&#10;AI-generated content may be incorrect.">
            <a:extLst>
              <a:ext uri="{FF2B5EF4-FFF2-40B4-BE49-F238E27FC236}">
                <a16:creationId xmlns:a16="http://schemas.microsoft.com/office/drawing/2014/main" id="{88A4D408-51BC-C9AD-AA0B-C78716E4CBAF}"/>
              </a:ext>
            </a:extLst>
          </p:cNvPr>
          <p:cNvPicPr>
            <a:picLocks noChangeAspect="1"/>
          </p:cNvPicPr>
          <p:nvPr/>
        </p:nvPicPr>
        <p:blipFill>
          <a:blip r:embed="rId8"/>
          <a:stretch>
            <a:fillRect/>
          </a:stretch>
        </p:blipFill>
        <p:spPr>
          <a:xfrm>
            <a:off x="1015619" y="6773541"/>
            <a:ext cx="6447219" cy="1731500"/>
          </a:xfrm>
          <a:prstGeom prst="rect">
            <a:avLst/>
          </a:prstGeom>
        </p:spPr>
      </p:pic>
    </p:spTree>
    <p:extLst>
      <p:ext uri="{BB962C8B-B14F-4D97-AF65-F5344CB8AC3E}">
        <p14:creationId xmlns:p14="http://schemas.microsoft.com/office/powerpoint/2010/main" val="3180526980"/>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477156" y="1711285"/>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03248"/>
            <a:ext cx="13139257" cy="1523494"/>
          </a:xfrm>
          <a:prstGeom prst="rect">
            <a:avLst/>
          </a:prstGeom>
        </p:spPr>
        <p:txBody>
          <a:bodyPr lIns="0" tIns="0" rIns="0" bIns="0" rtlCol="0" anchor="t">
            <a:spAutoFit/>
          </a:bodyPr>
          <a:lstStyle/>
          <a:p>
            <a:pPr>
              <a:lnSpc>
                <a:spcPts val="12000"/>
              </a:lnSpc>
            </a:pPr>
            <a:r>
              <a:rPr lang="en-US" sz="9600" spc="96">
                <a:solidFill>
                  <a:srgbClr val="FFFFFF"/>
                </a:solidFill>
                <a:latin typeface="Cabin Sketch"/>
                <a:ea typeface="Cabin Sketch"/>
                <a:cs typeface="Cabin Sketch"/>
                <a:sym typeface="Cabin Sketch"/>
              </a:rPr>
              <a:t>Account Permissions</a:t>
            </a:r>
            <a:endParaRPr lang="en-US" sz="9600" spc="96">
              <a:solidFill>
                <a:srgbClr val="FFFFFF"/>
              </a:solidFill>
              <a:latin typeface="Cabin Sketch"/>
              <a:ea typeface="Cabin Sketch"/>
              <a:cs typeface="Cabin Sketch"/>
            </a:endParaRPr>
          </a:p>
        </p:txBody>
      </p:sp>
      <p:sp>
        <p:nvSpPr>
          <p:cNvPr id="5" name="TextBox 5"/>
          <p:cNvSpPr txBox="1"/>
          <p:nvPr/>
        </p:nvSpPr>
        <p:spPr>
          <a:xfrm>
            <a:off x="2815807" y="4008382"/>
            <a:ext cx="8115300" cy="1151405"/>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sym typeface="Caveat Brush"/>
              </a:rPr>
              <a:t>R: Stands for read</a:t>
            </a:r>
          </a:p>
          <a:p>
            <a:pPr algn="just">
              <a:lnSpc>
                <a:spcPts val="4619"/>
              </a:lnSpc>
            </a:pPr>
            <a:r>
              <a:rPr lang="en-US" sz="3250">
                <a:solidFill>
                  <a:srgbClr val="F0F0F0"/>
                </a:solidFill>
                <a:latin typeface="Caveat Brush"/>
              </a:rPr>
              <a:t>Allows a user to read the contents of a file</a:t>
            </a:r>
          </a:p>
        </p:txBody>
      </p:sp>
      <p:sp>
        <p:nvSpPr>
          <p:cNvPr id="6" name="TextBox 6"/>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768151"/>
            <a:ext cx="8115300" cy="1151405"/>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sym typeface="Caveat Brush"/>
              </a:rPr>
              <a:t>W: Stands for Write</a:t>
            </a:r>
          </a:p>
          <a:p>
            <a:pPr algn="just">
              <a:lnSpc>
                <a:spcPts val="4619"/>
              </a:lnSpc>
            </a:pPr>
            <a:r>
              <a:rPr lang="en-US" sz="3250">
                <a:solidFill>
                  <a:srgbClr val="F0F0F0"/>
                </a:solidFill>
                <a:latin typeface="Caveat Brush"/>
              </a:rPr>
              <a:t>Allows a user to modify a file</a:t>
            </a:r>
          </a:p>
        </p:txBody>
      </p:sp>
      <p:sp>
        <p:nvSpPr>
          <p:cNvPr id="8" name="TextBox 8"/>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15807" y="7527100"/>
            <a:ext cx="8115300" cy="1151405"/>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sym typeface="Caveat Brush"/>
              </a:rPr>
              <a:t>X: Stands for Execute </a:t>
            </a:r>
          </a:p>
          <a:p>
            <a:pPr algn="just">
              <a:lnSpc>
                <a:spcPts val="4619"/>
              </a:lnSpc>
            </a:pPr>
            <a:r>
              <a:rPr lang="en-US" sz="3250">
                <a:solidFill>
                  <a:srgbClr val="F0F0F0"/>
                </a:solidFill>
                <a:latin typeface="Caveat Brush"/>
              </a:rPr>
              <a:t>This allows a user to execute a file </a:t>
            </a:r>
          </a:p>
        </p:txBody>
      </p:sp>
      <p:sp>
        <p:nvSpPr>
          <p:cNvPr id="10" name="TextBox 10"/>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
        <p:nvSpPr>
          <p:cNvPr id="12" name="TextBox 9">
            <a:extLst>
              <a:ext uri="{FF2B5EF4-FFF2-40B4-BE49-F238E27FC236}">
                <a16:creationId xmlns:a16="http://schemas.microsoft.com/office/drawing/2014/main" id="{147DCA9E-838B-9B07-22F8-46F3C092E253}"/>
              </a:ext>
            </a:extLst>
          </p:cNvPr>
          <p:cNvSpPr txBox="1"/>
          <p:nvPr/>
        </p:nvSpPr>
        <p:spPr>
          <a:xfrm>
            <a:off x="1028132" y="2878107"/>
            <a:ext cx="11945486" cy="1151405"/>
          </a:xfrm>
          <a:prstGeom prst="rect">
            <a:avLst/>
          </a:prstGeom>
        </p:spPr>
        <p:txBody>
          <a:bodyPr lIns="0" tIns="0" rIns="0" bIns="0" rtlCol="0" anchor="t">
            <a:spAutoFit/>
          </a:bodyPr>
          <a:lstStyle/>
          <a:p>
            <a:pPr algn="just">
              <a:lnSpc>
                <a:spcPts val="4619"/>
              </a:lnSpc>
            </a:pPr>
            <a:r>
              <a:rPr lang="en-US" sz="3250">
                <a:solidFill>
                  <a:srgbClr val="FFFFFF"/>
                </a:solidFill>
                <a:latin typeface="Caveat Brush"/>
                <a:sym typeface="Caveat Brush"/>
              </a:rPr>
              <a:t>Account Permissions can be broken down into 3 main components: </a:t>
            </a:r>
          </a:p>
          <a:p>
            <a:pPr algn="just">
              <a:lnSpc>
                <a:spcPts val="4619"/>
              </a:lnSpc>
            </a:pPr>
            <a:endParaRPr lang="en-US" sz="3250">
              <a:solidFill>
                <a:srgbClr val="FFFFFF"/>
              </a:solidFill>
              <a:latin typeface="Caveat Brush"/>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660542" y="838539"/>
            <a:ext cx="14842766" cy="1517595"/>
          </a:xfrm>
          <a:prstGeom prst="rect">
            <a:avLst/>
          </a:prstGeom>
        </p:spPr>
        <p:txBody>
          <a:bodyPr wrap="square" lIns="0" tIns="0" rIns="0" bIns="0" rtlCol="0" anchor="t">
            <a:spAutoFit/>
          </a:bodyPr>
          <a:lstStyle/>
          <a:p>
            <a:pPr algn="ctr">
              <a:lnSpc>
                <a:spcPts val="12000"/>
              </a:lnSpc>
            </a:pPr>
            <a:r>
              <a:rPr lang="en-US" sz="9600" spc="96">
                <a:solidFill>
                  <a:srgbClr val="FFFFFF"/>
                </a:solidFill>
                <a:latin typeface="Cabin Sketch"/>
                <a:sym typeface="Cabin Sketch"/>
              </a:rPr>
              <a:t>Account Permissions</a:t>
            </a:r>
            <a:endParaRPr lang="en-US" sz="9600">
              <a:ea typeface="Calibri"/>
              <a:cs typeface="Calibri"/>
            </a:endParaRPr>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065881" y="688825"/>
            <a:ext cx="11491523" cy="193093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050770" y="2812978"/>
            <a:ext cx="11945486" cy="2331216"/>
          </a:xfrm>
          <a:prstGeom prst="rect">
            <a:avLst/>
          </a:prstGeom>
        </p:spPr>
        <p:txBody>
          <a:bodyPr lIns="0" tIns="0" rIns="0" bIns="0" rtlCol="0" anchor="t">
            <a:spAutoFit/>
          </a:bodyPr>
          <a:lstStyle/>
          <a:p>
            <a:pPr algn="ctr">
              <a:lnSpc>
                <a:spcPts val="4619"/>
              </a:lnSpc>
            </a:pPr>
            <a:r>
              <a:rPr lang="en-US" sz="3250">
                <a:solidFill>
                  <a:srgbClr val="FFFFFF"/>
                </a:solidFill>
                <a:latin typeface="Caveat Brush"/>
                <a:sym typeface="Caveat Brush"/>
              </a:rPr>
              <a:t>Now what do these look like in practice? If you run ls –l /</a:t>
            </a:r>
            <a:r>
              <a:rPr lang="en-US" sz="3250" err="1">
                <a:solidFill>
                  <a:srgbClr val="FFFFFF"/>
                </a:solidFill>
                <a:latin typeface="Caveat Brush"/>
                <a:sym typeface="Caveat Brush"/>
              </a:rPr>
              <a:t>etc</a:t>
            </a:r>
            <a:r>
              <a:rPr lang="en-US" sz="3250">
                <a:solidFill>
                  <a:srgbClr val="FFFFFF"/>
                </a:solidFill>
                <a:latin typeface="Caveat Brush"/>
                <a:sym typeface="Caveat Brush"/>
              </a:rPr>
              <a:t>, you might see a bunch of text that looks like this: </a:t>
            </a:r>
            <a:endParaRPr lang="en-US">
              <a:ea typeface="Calibri"/>
              <a:cs typeface="Calibri"/>
            </a:endParaRPr>
          </a:p>
          <a:p>
            <a:pPr algn="ctr">
              <a:lnSpc>
                <a:spcPts val="4619"/>
              </a:lnSpc>
            </a:pPr>
            <a:endParaRPr lang="en-US" sz="3250">
              <a:solidFill>
                <a:srgbClr val="FFFFFF"/>
              </a:solidFill>
              <a:latin typeface="Caveat Brush"/>
            </a:endParaRPr>
          </a:p>
          <a:p>
            <a:pPr algn="just">
              <a:lnSpc>
                <a:spcPts val="4619"/>
              </a:lnSpc>
            </a:pPr>
            <a:endParaRPr lang="en-US" sz="3250">
              <a:solidFill>
                <a:srgbClr val="FFFFFF"/>
              </a:solidFill>
              <a:latin typeface="Caveat Brush"/>
            </a:endParaRP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pic>
        <p:nvPicPr>
          <p:cNvPr id="5" name="Picture 4" descr="Setting up logrotate in Linux">
            <a:extLst>
              <a:ext uri="{FF2B5EF4-FFF2-40B4-BE49-F238E27FC236}">
                <a16:creationId xmlns:a16="http://schemas.microsoft.com/office/drawing/2014/main" id="{DA80E71D-B832-8B64-6AF5-CC3C7599CE75}"/>
              </a:ext>
            </a:extLst>
          </p:cNvPr>
          <p:cNvPicPr>
            <a:picLocks noChangeAspect="1"/>
          </p:cNvPicPr>
          <p:nvPr/>
        </p:nvPicPr>
        <p:blipFill>
          <a:blip r:embed="rId12"/>
          <a:srcRect l="1296" t="29670" r="-142" b="5416"/>
          <a:stretch/>
        </p:blipFill>
        <p:spPr>
          <a:xfrm>
            <a:off x="3928208" y="4342093"/>
            <a:ext cx="10066149" cy="2594928"/>
          </a:xfrm>
          <a:prstGeom prst="rect">
            <a:avLst/>
          </a:prstGeom>
          <a:ln w="28575">
            <a:solidFill>
              <a:srgbClr val="9F4B9F"/>
            </a:solidFill>
          </a:ln>
        </p:spPr>
      </p:pic>
      <p:sp>
        <p:nvSpPr>
          <p:cNvPr id="12" name="Freeform 5">
            <a:extLst>
              <a:ext uri="{FF2B5EF4-FFF2-40B4-BE49-F238E27FC236}">
                <a16:creationId xmlns:a16="http://schemas.microsoft.com/office/drawing/2014/main" id="{1988F19A-5459-B95A-5927-67AFB537249F}"/>
              </a:ext>
            </a:extLst>
          </p:cNvPr>
          <p:cNvSpPr/>
          <p:nvPr/>
        </p:nvSpPr>
        <p:spPr>
          <a:xfrm rot="5400000">
            <a:off x="2340040" y="5566833"/>
            <a:ext cx="4073463" cy="136260"/>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5">
            <a:extLst>
              <a:ext uri="{FF2B5EF4-FFF2-40B4-BE49-F238E27FC236}">
                <a16:creationId xmlns:a16="http://schemas.microsoft.com/office/drawing/2014/main" id="{B229E41A-F9E1-7DF9-ABDB-048CA93F5ED7}"/>
              </a:ext>
            </a:extLst>
          </p:cNvPr>
          <p:cNvSpPr/>
          <p:nvPr/>
        </p:nvSpPr>
        <p:spPr>
          <a:xfrm rot="5400000">
            <a:off x="2837456" y="5566832"/>
            <a:ext cx="4073463" cy="136260"/>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4">
            <a:extLst>
              <a:ext uri="{FF2B5EF4-FFF2-40B4-BE49-F238E27FC236}">
                <a16:creationId xmlns:a16="http://schemas.microsoft.com/office/drawing/2014/main" id="{3B35A271-B377-5583-BD94-95F391028EBD}"/>
              </a:ext>
            </a:extLst>
          </p:cNvPr>
          <p:cNvSpPr txBox="1"/>
          <p:nvPr/>
        </p:nvSpPr>
        <p:spPr>
          <a:xfrm>
            <a:off x="3615750" y="7442350"/>
            <a:ext cx="1040553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chemeClr val="bg1"/>
                </a:solidFill>
                <a:latin typeface="Caveat Brush"/>
                <a:ea typeface="+mn-lt"/>
                <a:cs typeface="+mn-lt"/>
              </a:rPr>
              <a:t>Permissions are separated into 3 sections: </a:t>
            </a:r>
            <a:r>
              <a:rPr lang="en-US" sz="3200" dirty="0">
                <a:solidFill>
                  <a:srgbClr val="DED140"/>
                </a:solidFill>
                <a:latin typeface="Caveat Brush"/>
                <a:ea typeface="+mn-lt"/>
                <a:cs typeface="+mn-lt"/>
              </a:rPr>
              <a:t>Owner</a:t>
            </a:r>
            <a:r>
              <a:rPr lang="en-US" sz="3200" dirty="0">
                <a:solidFill>
                  <a:schemeClr val="bg1"/>
                </a:solidFill>
                <a:latin typeface="Caveat Brush"/>
                <a:ea typeface="+mn-lt"/>
                <a:cs typeface="+mn-lt"/>
              </a:rPr>
              <a:t>, </a:t>
            </a:r>
            <a:r>
              <a:rPr lang="en-US" sz="3200" dirty="0">
                <a:solidFill>
                  <a:srgbClr val="DED140"/>
                </a:solidFill>
                <a:latin typeface="Caveat Brush"/>
                <a:ea typeface="+mn-lt"/>
                <a:cs typeface="+mn-lt"/>
              </a:rPr>
              <a:t>Group</a:t>
            </a:r>
            <a:r>
              <a:rPr lang="en-US" sz="3200" dirty="0">
                <a:solidFill>
                  <a:schemeClr val="bg1"/>
                </a:solidFill>
                <a:latin typeface="Caveat Brush"/>
                <a:ea typeface="+mn-lt"/>
                <a:cs typeface="+mn-lt"/>
              </a:rPr>
              <a:t>, and </a:t>
            </a:r>
            <a:r>
              <a:rPr lang="en-US" sz="3200" dirty="0">
                <a:solidFill>
                  <a:srgbClr val="DED140"/>
                </a:solidFill>
                <a:latin typeface="Caveat Brush"/>
                <a:ea typeface="+mn-lt"/>
                <a:cs typeface="+mn-lt"/>
              </a:rPr>
              <a:t>Others</a:t>
            </a:r>
          </a:p>
          <a:p>
            <a:pPr algn="ctr"/>
            <a:r>
              <a:rPr lang="en-US" sz="3200" dirty="0">
                <a:solidFill>
                  <a:schemeClr val="bg1"/>
                </a:solidFill>
                <a:latin typeface="Caveat Brush"/>
                <a:ea typeface="Calibri"/>
                <a:cs typeface="Calibri"/>
              </a:rPr>
              <a:t>If there is a '-', then that group does not have that permission. In this example, all the permissions are the same. Owners all have read and write while group and others only have access to read. </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a:ln>
            <a:noFill/>
          </a:ln>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79680" y="968619"/>
            <a:ext cx="16117651" cy="1608454"/>
          </a:xfrm>
          <a:prstGeom prst="rect">
            <a:avLst/>
          </a:prstGeom>
        </p:spPr>
        <p:txBody>
          <a:bodyPr wrap="square" lIns="0" tIns="0" rIns="0" bIns="0" rtlCol="0" anchor="t">
            <a:spAutoFit/>
          </a:bodyPr>
          <a:lstStyle/>
          <a:p>
            <a:pPr algn="ctr">
              <a:lnSpc>
                <a:spcPts val="12000"/>
              </a:lnSpc>
            </a:pPr>
            <a:r>
              <a:rPr lang="en-US" sz="12000" spc="96" dirty="0">
                <a:solidFill>
                  <a:srgbClr val="FFFFFF"/>
                </a:solidFill>
                <a:latin typeface="Cabin Sketch"/>
                <a:sym typeface="Cabin Sketch"/>
              </a:rPr>
              <a:t>Account Permissions</a:t>
            </a:r>
            <a:endParaRPr lang="en-US" dirty="0"/>
          </a:p>
        </p:txBody>
      </p:sp>
      <p:sp>
        <p:nvSpPr>
          <p:cNvPr id="7" name="TextBox 7"/>
          <p:cNvSpPr txBox="1"/>
          <p:nvPr/>
        </p:nvSpPr>
        <p:spPr>
          <a:xfrm>
            <a:off x="1966688" y="4417814"/>
            <a:ext cx="3266843" cy="1035092"/>
          </a:xfrm>
          <a:prstGeom prst="rect">
            <a:avLst/>
          </a:prstGeom>
        </p:spPr>
        <p:txBody>
          <a:bodyPr lIns="0" tIns="0" rIns="0" bIns="0" rtlCol="0" anchor="t">
            <a:spAutoFit/>
          </a:bodyPr>
          <a:lstStyle/>
          <a:p>
            <a:pPr algn="ctr">
              <a:lnSpc>
                <a:spcPts val="8400"/>
              </a:lnSpc>
            </a:pPr>
            <a:r>
              <a:rPr lang="en-US" sz="6000" dirty="0" err="1">
                <a:solidFill>
                  <a:srgbClr val="FCC4E2"/>
                </a:solidFill>
                <a:latin typeface="Cabin Sketch"/>
                <a:sym typeface="Cabin Sketch"/>
              </a:rPr>
              <a:t>chmod</a:t>
            </a:r>
            <a:endParaRPr lang="en-US" dirty="0" err="1"/>
          </a:p>
        </p:txBody>
      </p:sp>
      <p:sp>
        <p:nvSpPr>
          <p:cNvPr id="8" name="TextBox 8"/>
          <p:cNvSpPr txBox="1"/>
          <p:nvPr/>
        </p:nvSpPr>
        <p:spPr>
          <a:xfrm>
            <a:off x="7510579" y="4417814"/>
            <a:ext cx="3266843" cy="1047750"/>
          </a:xfrm>
          <a:prstGeom prst="rect">
            <a:avLst/>
          </a:prstGeom>
        </p:spPr>
        <p:txBody>
          <a:bodyPr lIns="0" tIns="0" rIns="0" bIns="0" rtlCol="0" anchor="t">
            <a:spAutoFit/>
          </a:bodyPr>
          <a:lstStyle/>
          <a:p>
            <a:pPr algn="ctr">
              <a:lnSpc>
                <a:spcPts val="8400"/>
              </a:lnSpc>
            </a:pPr>
            <a:r>
              <a:rPr lang="en-US" sz="6000" dirty="0" err="1">
                <a:solidFill>
                  <a:srgbClr val="FC8183"/>
                </a:solidFill>
                <a:latin typeface="Cabin Sketch"/>
                <a:ea typeface="Cabin Sketch"/>
                <a:cs typeface="Cabin Sketch"/>
              </a:rPr>
              <a:t>chown</a:t>
            </a:r>
          </a:p>
        </p:txBody>
      </p:sp>
      <p:sp>
        <p:nvSpPr>
          <p:cNvPr id="9" name="TextBox 9"/>
          <p:cNvSpPr txBox="1"/>
          <p:nvPr/>
        </p:nvSpPr>
        <p:spPr>
          <a:xfrm>
            <a:off x="13054470" y="4417814"/>
            <a:ext cx="3266843" cy="1047750"/>
          </a:xfrm>
          <a:prstGeom prst="rect">
            <a:avLst/>
          </a:prstGeom>
        </p:spPr>
        <p:txBody>
          <a:bodyPr lIns="0" tIns="0" rIns="0" bIns="0" rtlCol="0" anchor="t">
            <a:spAutoFit/>
          </a:bodyPr>
          <a:lstStyle/>
          <a:p>
            <a:pPr algn="ctr">
              <a:lnSpc>
                <a:spcPts val="8400"/>
              </a:lnSpc>
            </a:pPr>
            <a:r>
              <a:rPr lang="en-US" sz="6000" dirty="0" err="1">
                <a:solidFill>
                  <a:srgbClr val="AAEBD7"/>
                </a:solidFill>
                <a:latin typeface="Cabin Sketch"/>
                <a:sym typeface="Cabin Sketch"/>
              </a:rPr>
              <a:t>chgrp</a:t>
            </a:r>
            <a:endParaRPr lang="en-US" dirty="0" err="1"/>
          </a:p>
        </p:txBody>
      </p:sp>
      <p:sp>
        <p:nvSpPr>
          <p:cNvPr id="10" name="TextBox 10"/>
          <p:cNvSpPr txBox="1"/>
          <p:nvPr/>
        </p:nvSpPr>
        <p:spPr>
          <a:xfrm>
            <a:off x="1287492" y="5224466"/>
            <a:ext cx="4648627" cy="3546227"/>
          </a:xfrm>
          <a:prstGeom prst="rect">
            <a:avLst/>
          </a:prstGeom>
        </p:spPr>
        <p:txBody>
          <a:bodyPr wrap="square" lIns="0" tIns="0" rIns="0" bIns="0" rtlCol="0" anchor="t">
            <a:spAutoFit/>
          </a:bodyPr>
          <a:lstStyle/>
          <a:p>
            <a:pPr algn="ctr">
              <a:lnSpc>
                <a:spcPts val="7000"/>
              </a:lnSpc>
            </a:pPr>
            <a:r>
              <a:rPr lang="en-US" sz="5000" dirty="0">
                <a:solidFill>
                  <a:srgbClr val="F0F0F0"/>
                </a:solidFill>
                <a:latin typeface="Caveat Brush"/>
                <a:sym typeface="Caveat Brush"/>
              </a:rPr>
              <a:t>This command modifies the permissions of the file/directory</a:t>
            </a:r>
            <a:endParaRPr lang="en-US" dirty="0"/>
          </a:p>
        </p:txBody>
      </p:sp>
      <p:sp>
        <p:nvSpPr>
          <p:cNvPr id="11" name="TextBox 11"/>
          <p:cNvSpPr txBox="1"/>
          <p:nvPr/>
        </p:nvSpPr>
        <p:spPr>
          <a:xfrm>
            <a:off x="7004564" y="5455375"/>
            <a:ext cx="4383082" cy="2648546"/>
          </a:xfrm>
          <a:prstGeom prst="rect">
            <a:avLst/>
          </a:prstGeom>
        </p:spPr>
        <p:txBody>
          <a:bodyPr wrap="square" lIns="0" tIns="0" rIns="0" bIns="0" rtlCol="0" anchor="t">
            <a:spAutoFit/>
          </a:bodyPr>
          <a:lstStyle/>
          <a:p>
            <a:pPr algn="ctr">
              <a:lnSpc>
                <a:spcPts val="7000"/>
              </a:lnSpc>
            </a:pPr>
            <a:r>
              <a:rPr lang="en-US" sz="5000" dirty="0">
                <a:solidFill>
                  <a:srgbClr val="F0F0F0"/>
                </a:solidFill>
                <a:latin typeface="Caveat Brush"/>
                <a:sym typeface="Caveat Brush"/>
              </a:rPr>
              <a:t>This command changes the owner of the file</a:t>
            </a:r>
            <a:endParaRPr lang="en-US" dirty="0"/>
          </a:p>
        </p:txBody>
      </p:sp>
      <p:sp>
        <p:nvSpPr>
          <p:cNvPr id="12" name="TextBox 12"/>
          <p:cNvSpPr txBox="1"/>
          <p:nvPr/>
        </p:nvSpPr>
        <p:spPr>
          <a:xfrm>
            <a:off x="12444546" y="5455375"/>
            <a:ext cx="4486991" cy="2648546"/>
          </a:xfrm>
          <a:prstGeom prst="rect">
            <a:avLst/>
          </a:prstGeom>
        </p:spPr>
        <p:txBody>
          <a:bodyPr wrap="square" lIns="0" tIns="0" rIns="0" bIns="0" rtlCol="0" anchor="t">
            <a:spAutoFit/>
          </a:bodyPr>
          <a:lstStyle/>
          <a:p>
            <a:pPr algn="ctr">
              <a:lnSpc>
                <a:spcPts val="7000"/>
              </a:lnSpc>
            </a:pPr>
            <a:r>
              <a:rPr lang="en-US" sz="5000" dirty="0">
                <a:solidFill>
                  <a:srgbClr val="F0F0F0"/>
                </a:solidFill>
                <a:latin typeface="Caveat Brush"/>
                <a:sym typeface="Caveat Brush"/>
              </a:rPr>
              <a:t>This command changes the group </a:t>
            </a:r>
            <a:r>
              <a:rPr lang="en-US" sz="5000">
                <a:solidFill>
                  <a:srgbClr val="F0F0F0"/>
                </a:solidFill>
                <a:latin typeface="Caveat Brush"/>
                <a:sym typeface="Caveat Brush"/>
              </a:rPr>
              <a:t>ownership </a:t>
            </a:r>
            <a:r>
              <a:rPr lang="en-US" sz="5000" dirty="0">
                <a:solidFill>
                  <a:srgbClr val="F0F0F0"/>
                </a:solidFill>
                <a:latin typeface="Caveat Brush"/>
                <a:sym typeface="Caveat Brush"/>
              </a:rPr>
              <a:t>of a file</a:t>
            </a:r>
            <a:endParaRPr lang="en-US" dirty="0"/>
          </a:p>
        </p:txBody>
      </p:sp>
      <p:sp>
        <p:nvSpPr>
          <p:cNvPr id="19" name="TextBox 19"/>
          <p:cNvSpPr txBox="1"/>
          <p:nvPr/>
        </p:nvSpPr>
        <p:spPr>
          <a:xfrm>
            <a:off x="2822966" y="2578481"/>
            <a:ext cx="12642068" cy="1053943"/>
          </a:xfrm>
          <a:prstGeom prst="rect">
            <a:avLst/>
          </a:prstGeom>
        </p:spPr>
        <p:txBody>
          <a:bodyPr lIns="0" tIns="0" rIns="0" bIns="0" rtlCol="0" anchor="t">
            <a:spAutoFit/>
          </a:bodyPr>
          <a:lstStyle/>
          <a:p>
            <a:pPr algn="ctr"/>
            <a:r>
              <a:rPr lang="en-US" sz="3200" dirty="0">
                <a:solidFill>
                  <a:srgbClr val="FFFFFF"/>
                </a:solidFill>
                <a:latin typeface="Caveat Brush"/>
                <a:sym typeface="Caveat Brush"/>
              </a:rPr>
              <a:t>How do we change account permissions in Linux? Simple! </a:t>
            </a:r>
            <a:endParaRPr lang="en-US" sz="3200" dirty="0">
              <a:solidFill>
                <a:srgbClr val="000000"/>
              </a:solidFill>
              <a:latin typeface="Caveat Brush"/>
              <a:sym typeface="Caveat Brush"/>
            </a:endParaRPr>
          </a:p>
          <a:p>
            <a:pPr algn="ctr">
              <a:lnSpc>
                <a:spcPts val="4619"/>
              </a:lnSpc>
            </a:pPr>
            <a:r>
              <a:rPr lang="en-US" sz="3250" dirty="0">
                <a:solidFill>
                  <a:srgbClr val="FFFFFF"/>
                </a:solidFill>
                <a:latin typeface="Caveat Brush"/>
              </a:rPr>
              <a:t>There are 3 popular commands, but each have their differences:</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CD4CD8-E4CE-4BC6-8D4A-6621194DDE85}">
  <ds:schemaRefs>
    <ds:schemaRef ds:uri="adebde3b-946f-4e46-ad84-2f60494af7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726f312-b763-4994-be1e-5353e28d77aa"/>
  </ds:schemaRefs>
</ds:datastoreItem>
</file>

<file path=customXml/itemProps2.xml><?xml version="1.0" encoding="utf-8"?>
<ds:datastoreItem xmlns:ds="http://schemas.openxmlformats.org/officeDocument/2006/customXml" ds:itemID="{112A70BC-84DA-459A-B7CF-B1CC6B21BA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87A00-BEE2-4DA0-AF2B-E93545E5C1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1539</Words>
  <Application>Microsoft Office PowerPoint</Application>
  <PresentationFormat>Custom</PresentationFormat>
  <Paragraphs>210</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Harris, Haleigh</cp:lastModifiedBy>
  <cp:revision>313</cp:revision>
  <dcterms:created xsi:type="dcterms:W3CDTF">2006-08-16T00:00:00Z</dcterms:created>
  <dcterms:modified xsi:type="dcterms:W3CDTF">2025-04-22T20:53:36Z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